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39"/>
  </p:notesMasterIdLst>
  <p:sldIdLst>
    <p:sldId id="319" r:id="rId13"/>
    <p:sldId id="322" r:id="rId14"/>
    <p:sldId id="323" r:id="rId15"/>
    <p:sldId id="334" r:id="rId16"/>
    <p:sldId id="335" r:id="rId17"/>
    <p:sldId id="324" r:id="rId18"/>
    <p:sldId id="325" r:id="rId19"/>
    <p:sldId id="326" r:id="rId20"/>
    <p:sldId id="327" r:id="rId21"/>
    <p:sldId id="328" r:id="rId22"/>
    <p:sldId id="339" r:id="rId23"/>
    <p:sldId id="341"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56" r:id="rId37"/>
    <p:sldId id="357" r:id="rId38"/>
  </p:sldIdLst>
  <p:sldSz cx="13004800" cy="9753600"/>
  <p:notesSz cx="7099300" cy="10234613"/>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4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5359" autoAdjust="0"/>
  </p:normalViewPr>
  <p:slideViewPr>
    <p:cSldViewPr>
      <p:cViewPr varScale="1">
        <p:scale>
          <a:sx n="41" d="100"/>
          <a:sy n="41" d="100"/>
        </p:scale>
        <p:origin x="75" y="336"/>
      </p:cViewPr>
      <p:guideLst>
        <p:guide orient="horz" pos="3072"/>
        <p:guide pos="4096"/>
      </p:guideLst>
    </p:cSldViewPr>
  </p:slideViewPr>
  <p:notesTextViewPr>
    <p:cViewPr>
      <p:scale>
        <a:sx n="100" d="100"/>
        <a:sy n="100" d="100"/>
      </p:scale>
      <p:origin x="0" y="0"/>
    </p:cViewPr>
  </p:notesTextViewPr>
  <p:sorterViewPr>
    <p:cViewPr>
      <p:scale>
        <a:sx n="234358797" d="312500000"/>
        <a:sy n="234358797" d="3125000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bwMode="auto">
          <a:xfrm>
            <a:off x="992188" y="768350"/>
            <a:ext cx="5114925" cy="3836988"/>
          </a:xfrm>
          <a:prstGeom prst="rect">
            <a:avLst/>
          </a:prstGeom>
          <a:noFill/>
          <a:ln w="9525">
            <a:solidFill>
              <a:srgbClr val="000000"/>
            </a:solidFill>
            <a:miter lim="800000"/>
            <a:headEnd/>
            <a:tailEnd/>
          </a:ln>
        </p:spPr>
      </p:sp>
      <p:sp>
        <p:nvSpPr>
          <p:cNvPr id="15362" name="Rectangle 2"/>
          <p:cNvSpPr>
            <a:spLocks noGrp="1" noChangeArrowheads="1"/>
          </p:cNvSpPr>
          <p:nvPr>
            <p:ph type="body" sz="quarter" idx="1"/>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mn-ea"/>
        <a:cs typeface="+mn-cs"/>
      </a:defRPr>
    </a:lvl1pPr>
    <a:lvl2pPr marL="457200" algn="l" rtl="0" eaLnBrk="0" fontAlgn="base" hangingPunct="0">
      <a:spcBef>
        <a:spcPct val="0"/>
      </a:spcBef>
      <a:spcAft>
        <a:spcPct val="0"/>
      </a:spcAft>
      <a:defRPr sz="1200" kern="1200">
        <a:solidFill>
          <a:schemeClr val="tx1"/>
        </a:solidFill>
        <a:latin typeface="Gill Sans" charset="0"/>
        <a:ea typeface="+mn-ea"/>
        <a:cs typeface="+mn-cs"/>
      </a:defRPr>
    </a:lvl2pPr>
    <a:lvl3pPr marL="914400" algn="l" rtl="0" eaLnBrk="0" fontAlgn="base" hangingPunct="0">
      <a:spcBef>
        <a:spcPct val="0"/>
      </a:spcBef>
      <a:spcAft>
        <a:spcPct val="0"/>
      </a:spcAft>
      <a:defRPr sz="1200" kern="1200">
        <a:solidFill>
          <a:schemeClr val="tx1"/>
        </a:solidFill>
        <a:latin typeface="Gill Sans" charset="0"/>
        <a:ea typeface="+mn-ea"/>
        <a:cs typeface="+mn-cs"/>
      </a:defRPr>
    </a:lvl3pPr>
    <a:lvl4pPr marL="1371600" algn="l" rtl="0" eaLnBrk="0" fontAlgn="base" hangingPunct="0">
      <a:spcBef>
        <a:spcPct val="0"/>
      </a:spcBef>
      <a:spcAft>
        <a:spcPct val="0"/>
      </a:spcAft>
      <a:defRPr sz="1200" kern="1200">
        <a:solidFill>
          <a:schemeClr val="tx1"/>
        </a:solidFill>
        <a:latin typeface="Gill Sans" charset="0"/>
        <a:ea typeface="+mn-ea"/>
        <a:cs typeface="+mn-cs"/>
      </a:defRPr>
    </a:lvl4pPr>
    <a:lvl5pPr marL="1828800" algn="l" rtl="0" eaLnBrk="0" fontAlgn="base" hangingPunct="0">
      <a:spcBef>
        <a:spcPct val="0"/>
      </a:spcBef>
      <a:spcAft>
        <a:spcPct val="0"/>
      </a:spcAft>
      <a:defRPr sz="1200" kern="1200">
        <a:solidFill>
          <a:schemeClr val="tx1"/>
        </a:solidFill>
        <a:latin typeface="Gill San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Microphon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en.wikipedia.org/wiki/Orchestra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Rot="1" noChangeAspect="1" noChangeArrowheads="1" noTextEdit="1"/>
          </p:cNvSpPr>
          <p:nvPr>
            <p:ph type="sldImg"/>
          </p:nvPr>
        </p:nvSpPr>
        <p:spPr>
          <a:solidFill>
            <a:srgbClr val="FFFFFF"/>
          </a:solidFill>
          <a:ln/>
        </p:spPr>
      </p:sp>
      <p:sp>
        <p:nvSpPr>
          <p:cNvPr id="51203" name="Rectangle 2"/>
          <p:cNvSpPr>
            <a:spLocks noGrp="1" noChangeArrowheads="1"/>
          </p:cNvSpPr>
          <p:nvPr>
            <p:ph type="body" idx="1"/>
          </p:nvPr>
        </p:nvSpPr>
        <p:spPr>
          <a:noFill/>
          <a:ln/>
        </p:spPr>
        <p:txBody>
          <a:bodyPr/>
          <a:lstStyle/>
          <a:p>
            <a:pPr marL="70503" eaLnBrk="1" hangingPunct="1">
              <a:spcBef>
                <a:spcPts val="637"/>
              </a:spcBef>
            </a:pPr>
            <a:r>
              <a:rPr lang="en-US" sz="1700" dirty="0">
                <a:solidFill>
                  <a:srgbClr val="000000"/>
                </a:solidFill>
                <a:latin typeface="Arial" pitchFamily="34" charset="0"/>
                <a:cs typeface="Arial" pitchFamily="34" charset="0"/>
                <a:sym typeface="Arial" pitchFamily="34" charset="0"/>
              </a:rPr>
              <a:t>The parameter </a:t>
            </a:r>
            <a:r>
              <a:rPr lang="en-US" sz="1700" dirty="0" err="1">
                <a:solidFill>
                  <a:srgbClr val="000000"/>
                </a:solidFill>
                <a:latin typeface="Arial" pitchFamily="34" charset="0"/>
                <a:cs typeface="Arial" pitchFamily="34" charset="0"/>
                <a:sym typeface="Arial" pitchFamily="34" charset="0"/>
              </a:rPr>
              <a:t>D</a:t>
            </a:r>
            <a:r>
              <a:rPr lang="en-US" sz="1700" baseline="-20000" dirty="0" err="1">
                <a:solidFill>
                  <a:srgbClr val="000000"/>
                </a:solidFill>
                <a:latin typeface="Arial" pitchFamily="34" charset="0"/>
                <a:cs typeface="Arial" pitchFamily="34" charset="0"/>
                <a:sym typeface="Arial" pitchFamily="34" charset="0"/>
              </a:rPr>
              <a:t>n</a:t>
            </a:r>
            <a:r>
              <a:rPr lang="en-US" sz="1700" dirty="0">
                <a:solidFill>
                  <a:srgbClr val="000000"/>
                </a:solidFill>
                <a:latin typeface="Arial" pitchFamily="34" charset="0"/>
                <a:cs typeface="Arial" pitchFamily="34" charset="0"/>
                <a:sym typeface="Arial" pitchFamily="34" charset="0"/>
              </a:rPr>
              <a:t> allows the adjustment of the model to the individual characteristics of the </a:t>
            </a:r>
            <a:r>
              <a:rPr lang="en-US" sz="1700" dirty="0" err="1">
                <a:solidFill>
                  <a:srgbClr val="000000"/>
                </a:solidFill>
                <a:latin typeface="Arial" pitchFamily="34" charset="0"/>
                <a:cs typeface="Arial" pitchFamily="34" charset="0"/>
                <a:sym typeface="Arial" pitchFamily="34" charset="0"/>
              </a:rPr>
              <a:t>pinna</a:t>
            </a:r>
            <a:r>
              <a:rPr lang="en-US" sz="1700" dirty="0">
                <a:solidFill>
                  <a:srgbClr val="000000"/>
                </a:solidFill>
                <a:latin typeface="Arial" pitchFamily="34" charset="0"/>
                <a:cs typeface="Arial" pitchFamily="34" charset="0"/>
                <a:sym typeface="Arial" pitchFamily="34" charset="0"/>
              </a:rPr>
              <a:t>, thus providing an effective knob for optimizing the localization properties of the model. Figure depicts the delay time of the first </a:t>
            </a:r>
            <a:r>
              <a:rPr lang="en-US" sz="1700" dirty="0" err="1">
                <a:solidFill>
                  <a:srgbClr val="000000"/>
                </a:solidFill>
                <a:latin typeface="Arial" pitchFamily="34" charset="0"/>
                <a:cs typeface="Arial" pitchFamily="34" charset="0"/>
                <a:sym typeface="Arial" pitchFamily="34" charset="0"/>
              </a:rPr>
              <a:t>pinna</a:t>
            </a:r>
            <a:r>
              <a:rPr lang="en-US" sz="1700" dirty="0">
                <a:solidFill>
                  <a:srgbClr val="000000"/>
                </a:solidFill>
                <a:latin typeface="Arial" pitchFamily="34" charset="0"/>
                <a:cs typeface="Arial" pitchFamily="34" charset="0"/>
                <a:sym typeface="Arial" pitchFamily="34" charset="0"/>
              </a:rPr>
              <a:t> echo as a function of azimuth and elevation. The corresponding frequency notch lies somewhere between 7 and 10 kHz.</a:t>
            </a:r>
          </a:p>
          <a:p>
            <a:pPr marL="70503" eaLnBrk="1" hangingPunct="1">
              <a:spcBef>
                <a:spcPts val="637"/>
              </a:spcBef>
            </a:pPr>
            <a:r>
              <a:rPr lang="en-US" sz="1700" dirty="0">
                <a:solidFill>
                  <a:srgbClr val="000000"/>
                </a:solidFill>
                <a:latin typeface="Arial" pitchFamily="34" charset="0"/>
                <a:cs typeface="Arial" pitchFamily="34" charset="0"/>
                <a:sym typeface="Arial" pitchFamily="34" charset="0"/>
              </a:rPr>
              <a:t>Delay time (in samples at </a:t>
            </a:r>
            <a:r>
              <a:rPr lang="en-US" sz="1700" dirty="0" err="1">
                <a:solidFill>
                  <a:srgbClr val="000000"/>
                </a:solidFill>
                <a:latin typeface="Arial" pitchFamily="34" charset="0"/>
                <a:cs typeface="Arial" pitchFamily="34" charset="0"/>
                <a:sym typeface="Arial" pitchFamily="34" charset="0"/>
              </a:rPr>
              <a:t>fs</a:t>
            </a:r>
            <a:r>
              <a:rPr lang="en-US" sz="1700" dirty="0">
                <a:solidFill>
                  <a:srgbClr val="000000"/>
                </a:solidFill>
                <a:latin typeface="Arial" pitchFamily="34" charset="0"/>
                <a:cs typeface="Arial" pitchFamily="34" charset="0"/>
                <a:sym typeface="Arial" pitchFamily="34" charset="0"/>
              </a:rPr>
              <a:t> = 44100 Hz) of the first echo generated by the </a:t>
            </a:r>
            <a:r>
              <a:rPr lang="en-US" sz="1700" dirty="0" err="1">
                <a:solidFill>
                  <a:srgbClr val="000000"/>
                </a:solidFill>
                <a:latin typeface="Arial" pitchFamily="34" charset="0"/>
                <a:cs typeface="Arial" pitchFamily="34" charset="0"/>
                <a:sym typeface="Arial" pitchFamily="34" charset="0"/>
              </a:rPr>
              <a:t>pinna</a:t>
            </a:r>
            <a:r>
              <a:rPr lang="en-US" sz="1700" dirty="0">
                <a:solidFill>
                  <a:srgbClr val="000000"/>
                </a:solidFill>
                <a:latin typeface="Arial" pitchFamily="34" charset="0"/>
                <a:cs typeface="Arial" pitchFamily="34" charset="0"/>
                <a:sym typeface="Arial" pitchFamily="34" charset="0"/>
              </a:rPr>
              <a:t> as a function of azimuth and elevation. Azimuth ranging from 0 (dashed line) to </a:t>
            </a:r>
            <a:r>
              <a:rPr lang="en-US" sz="1700" dirty="0">
                <a:solidFill>
                  <a:srgbClr val="000000"/>
                </a:solidFill>
                <a:latin typeface="Symbol" pitchFamily="18" charset="2"/>
                <a:ea typeface="Symbol" pitchFamily="18" charset="2"/>
                <a:cs typeface="Symbol" pitchFamily="18" charset="2"/>
                <a:sym typeface="Symbol" pitchFamily="18" charset="2"/>
              </a:rPr>
              <a:t>π</a:t>
            </a:r>
            <a:r>
              <a:rPr lang="en-US" sz="1700" dirty="0">
                <a:solidFill>
                  <a:srgbClr val="000000"/>
                </a:solidFill>
                <a:latin typeface="Arial" pitchFamily="34" charset="0"/>
                <a:cs typeface="Arial" pitchFamily="34" charset="0"/>
                <a:sym typeface="Arial" pitchFamily="34" charset="0"/>
              </a:rPr>
              <a:t>/2 at steps of </a:t>
            </a:r>
            <a:r>
              <a:rPr lang="en-US" sz="1700" dirty="0">
                <a:solidFill>
                  <a:srgbClr val="000000"/>
                </a:solidFill>
                <a:latin typeface="Symbol" pitchFamily="18" charset="2"/>
                <a:ea typeface="Symbol" pitchFamily="18" charset="2"/>
                <a:cs typeface="Symbol" pitchFamily="18" charset="2"/>
                <a:sym typeface="Symbol" pitchFamily="18" charset="2"/>
              </a:rPr>
              <a:t>π</a:t>
            </a:r>
            <a:r>
              <a:rPr lang="en-US" sz="1700" dirty="0">
                <a:solidFill>
                  <a:srgbClr val="000000"/>
                </a:solidFill>
                <a:latin typeface="Arial" pitchFamily="34" charset="0"/>
                <a:cs typeface="Arial" pitchFamily="34" charset="0"/>
                <a:sym typeface="Arial" pitchFamily="34" charset="0"/>
              </a:rPr>
              <a:t>/12.</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The improvements that 7.1 offers over 5.1 is filling some of the gaps between the speakers that were present in 5.1. By adding extra rear channels there is now not a 140 degree gap between surround left and surround right. And for accommodating the home user setup, there’s still going to be space between the sofa and tv to walk around the room.</a:t>
            </a:r>
          </a:p>
        </p:txBody>
      </p:sp>
      <p:sp>
        <p:nvSpPr>
          <p:cNvPr id="33795"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B523E306-6E71-4245-97C3-6CF1EDAE6F5D}" type="slidenum">
              <a:rPr lang="en-GB"/>
              <a:pPr fontAlgn="base">
                <a:spcBef>
                  <a:spcPct val="0"/>
                </a:spcBef>
                <a:spcAft>
                  <a:spcPct val="0"/>
                </a:spcAft>
              </a:pPr>
              <a:t>17</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At the latest AES Conference, Audio for Games, Simon Goodwin proposed a 3d speaker layout that he called 3D7.1. Simon worked within the limits of HDMI 1.3 where it is possible to have 8 uncompressed full bandwidth channels, though he actually used the limitations of 7.1 hardware and kept one channel as the LFE. He used Gerzon’s proposal from the 1970s of using a tetrahedron, so the speakers were equidistant from the user. The downside to this method is that there is limited height information and its only nearly 5.1 compatible.</a:t>
            </a:r>
          </a:p>
        </p:txBody>
      </p:sp>
      <p:sp>
        <p:nvSpPr>
          <p:cNvPr id="35843"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1294AE55-C9EA-46ED-A04B-17DF529BA1E1}" type="slidenum">
              <a:rPr lang="en-GB"/>
              <a:pPr fontAlgn="base">
                <a:spcBef>
                  <a:spcPct val="0"/>
                </a:spcBef>
                <a:spcAft>
                  <a:spcPct val="0"/>
                </a:spcAft>
              </a:pPr>
              <a:t>18</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As can be seen in the picture the layout suggested is somewhat limited in its height reproduction around a 360 degree horizontal, notably with no speaker above the user. However based upon the hardware limitations it is a viable option and a step in the right direction for home 3D audio.</a:t>
            </a:r>
          </a:p>
        </p:txBody>
      </p:sp>
      <p:sp>
        <p:nvSpPr>
          <p:cNvPr id="37891"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BF70251E-CDF4-47EF-BA12-3C53B0E8AD82}" type="slidenum">
              <a:rPr lang="en-GB"/>
              <a:pPr fontAlgn="base">
                <a:spcBef>
                  <a:spcPct val="0"/>
                </a:spcBef>
                <a:spcAft>
                  <a:spcPct val="0"/>
                </a:spcAft>
              </a:pPr>
              <a:t>19</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Ambisonics was developed in the 1970s with most credit going to Michael Gerzon. This has been a system used by many for 3D playback since its introduction. Ambisonics is based on the principles of spherical harmonics. A sound source is given a chosen azimuth and elevation and based on these it is decomposed into directional elements. The W component is an omnidrection component, X is a front to back figure of 8 directional component, depending on literature Y is right-left directional component or vice verse and Z is an up down figure of 8 directional component. W is known as zeroth order and XYZ are called first order. These are known as the encoding equations, which are the main equations that people try to change to adapt ambisonics.</a:t>
            </a:r>
          </a:p>
        </p:txBody>
      </p:sp>
      <p:sp>
        <p:nvSpPr>
          <p:cNvPr id="40963"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D28FF991-4617-4AF4-90DC-D0B5061B4F42}" type="slidenum">
              <a:rPr lang="en-GB"/>
              <a:pPr fontAlgn="base">
                <a:spcBef>
                  <a:spcPct val="0"/>
                </a:spcBef>
                <a:spcAft>
                  <a:spcPct val="0"/>
                </a:spcAft>
              </a:pPr>
              <a:t>20</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The use of higher orders gives higher spatial resolution. Higher orders use more directional components, as the order increases the previous orders are always used as well, it is an additive system. You can see from the pictures that as the order increases the cardioid lobe produced becomes narrower with greater directional accuracy although more rear and side lobes are produce. The lobes, however decrase in amplitude as the order increases and spread over a wider area making them less distractive to the listener.</a:t>
            </a:r>
          </a:p>
        </p:txBody>
      </p:sp>
      <p:sp>
        <p:nvSpPr>
          <p:cNvPr id="43011"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F22AAA5C-757E-4691-9EF5-C485324F2AB4}" type="slidenum">
              <a:rPr lang="en-GB"/>
              <a:pPr fontAlgn="base">
                <a:spcBef>
                  <a:spcPct val="0"/>
                </a:spcBef>
                <a:spcAft>
                  <a:spcPct val="0"/>
                </a:spcAft>
              </a:pPr>
              <a:t>21</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dirty="0" err="1"/>
              <a:t>Gerzon</a:t>
            </a:r>
            <a:r>
              <a:rPr lang="en-GB" dirty="0"/>
              <a:t> in his great wisdom </a:t>
            </a:r>
            <a:r>
              <a:rPr lang="en-GB"/>
              <a:t>helped develop </a:t>
            </a:r>
            <a:r>
              <a:rPr lang="en-GB" dirty="0"/>
              <a:t>the first </a:t>
            </a:r>
            <a:r>
              <a:rPr lang="en-GB" dirty="0" err="1"/>
              <a:t>Soundfield</a:t>
            </a:r>
            <a:r>
              <a:rPr lang="en-GB" dirty="0"/>
              <a:t> Microphone for recording </a:t>
            </a:r>
            <a:r>
              <a:rPr lang="en-GB" dirty="0" err="1"/>
              <a:t>ambisonics</a:t>
            </a:r>
            <a:r>
              <a:rPr lang="en-GB" dirty="0"/>
              <a:t>. </a:t>
            </a:r>
            <a:r>
              <a:rPr lang="en-GB" dirty="0" err="1"/>
              <a:t>Ambisonics</a:t>
            </a:r>
            <a:r>
              <a:rPr lang="en-GB" dirty="0"/>
              <a:t> from the beginning was both a format for recording, playback and panning synthesised sounds, this differs to any other format talked about here today. This uses a tetrahedral array of 4 microphone capsules which are known as A Format. These signals are then added and subtracted to produce the different W X Y and Z components for 1</a:t>
            </a:r>
            <a:r>
              <a:rPr lang="en-GB" baseline="30000" dirty="0"/>
              <a:t>st</a:t>
            </a:r>
            <a:r>
              <a:rPr lang="en-GB" dirty="0"/>
              <a:t> order B Format. A Native B Format array can be set up using 3 figure of eight microphones to produce B Format. The picture show a </a:t>
            </a:r>
            <a:r>
              <a:rPr lang="en-GB" dirty="0" err="1"/>
              <a:t>Soundfield</a:t>
            </a:r>
            <a:r>
              <a:rPr lang="en-GB" dirty="0"/>
              <a:t> A Format Tetrahedral </a:t>
            </a:r>
            <a:r>
              <a:rPr lang="en-GB" dirty="0" err="1"/>
              <a:t>mic</a:t>
            </a:r>
            <a:r>
              <a:rPr lang="en-GB" dirty="0"/>
              <a:t> on the left and a native b format array on the right.</a:t>
            </a:r>
          </a:p>
          <a:p>
            <a:pPr>
              <a:spcBef>
                <a:spcPct val="0"/>
              </a:spcBef>
            </a:pPr>
            <a:r>
              <a:rPr lang="en-GB" dirty="0" err="1"/>
              <a:t>Ambisonics</a:t>
            </a:r>
            <a:r>
              <a:rPr lang="en-GB" dirty="0"/>
              <a:t> is </a:t>
            </a:r>
            <a:r>
              <a:rPr lang="en-GB" dirty="0" err="1"/>
              <a:t>prepanned</a:t>
            </a:r>
            <a:r>
              <a:rPr lang="en-GB" dirty="0"/>
              <a:t> and can be decoded to any speaker layout.</a:t>
            </a:r>
          </a:p>
          <a:p>
            <a:pPr>
              <a:spcBef>
                <a:spcPct val="0"/>
              </a:spcBef>
            </a:pPr>
            <a:r>
              <a:rPr lang="en-GB" dirty="0"/>
              <a:t>Lack of standardisation means no common users.</a:t>
            </a:r>
          </a:p>
        </p:txBody>
      </p:sp>
      <p:sp>
        <p:nvSpPr>
          <p:cNvPr id="45059"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18FC4CE1-6864-4692-BFD4-FAD79AB137D9}" type="slidenum">
              <a:rPr lang="en-GB"/>
              <a:pPr fontAlgn="base">
                <a:spcBef>
                  <a:spcPct val="0"/>
                </a:spcBef>
                <a:spcAft>
                  <a:spcPct val="0"/>
                </a:spcAft>
              </a:pPr>
              <a:t>22</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Like Ambisonics, vbap uses directional components to locate the point source. Using a triangulation based method, vector base amplitude panning uses three speakers in different planes to position a source, as seen in the picture. P is the point source and Ln, Lm and Lk are the speakers. If a source was panned between 2 speakers the resulting gains are identical to the tangent law. The vectors for speaker locations are calculated the same way as the point source vector.</a:t>
            </a:r>
          </a:p>
          <a:p>
            <a:pPr>
              <a:spcBef>
                <a:spcPct val="0"/>
              </a:spcBef>
            </a:pPr>
            <a:endParaRPr lang="en-GB"/>
          </a:p>
        </p:txBody>
      </p:sp>
      <p:sp>
        <p:nvSpPr>
          <p:cNvPr id="48131"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1EEB8F60-D566-421C-8456-971D8D5232F8}" type="slidenum">
              <a:rPr lang="en-GB"/>
              <a:pPr fontAlgn="base">
                <a:spcBef>
                  <a:spcPct val="0"/>
                </a:spcBef>
                <a:spcAft>
                  <a:spcPct val="0"/>
                </a:spcAft>
              </a:pPr>
              <a:t>24</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dirty="0"/>
              <a:t>Wave Field Synthesis is another system for audio playback. In this the user is surround by many loudspeakers. By the use of so many loudspeakers it is possible to produce wave fronts of sound therefore giving better directionality and clarity of sound, this can be seen in the picture of the </a:t>
            </a:r>
            <a:r>
              <a:rPr lang="en-GB" dirty="0" err="1"/>
              <a:t>violinsit</a:t>
            </a:r>
            <a:r>
              <a:rPr lang="en-GB" dirty="0"/>
              <a:t>. However wavefield synthesis has its frequency range limited by the distance between the speakers. A hybrid method can be implemented to use amplitude panning above the Wave Field Synthesis frequency limit for an arbitrary array.</a:t>
            </a:r>
          </a:p>
        </p:txBody>
      </p:sp>
      <p:sp>
        <p:nvSpPr>
          <p:cNvPr id="53251"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A51632AA-0251-4A18-B5ED-F022D548FEBB}" type="slidenum">
              <a:rPr lang="en-GB"/>
              <a:pPr fontAlgn="base">
                <a:spcBef>
                  <a:spcPct val="0"/>
                </a:spcBef>
                <a:spcAft>
                  <a:spcPct val="0"/>
                </a:spcAft>
              </a:pPr>
              <a:t>25</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So has anybody got any questions about what I’ve talked about today?</a:t>
            </a:r>
          </a:p>
        </p:txBody>
      </p:sp>
      <p:sp>
        <p:nvSpPr>
          <p:cNvPr id="55299"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7B38D560-51EE-4FE3-AECA-545EAF2F7E6E}" type="slidenum">
              <a:rPr lang="en-GB"/>
              <a:pPr fontAlgn="base">
                <a:spcBef>
                  <a:spcPct val="0"/>
                </a:spcBef>
                <a:spcAft>
                  <a:spcPct val="0"/>
                </a:spcAft>
              </a:pPr>
              <a:t>26</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a:solidFill>
            <a:srgbClr val="FFFFFF"/>
          </a:solidFill>
          <a:ln/>
        </p:spPr>
      </p:sp>
      <p:sp>
        <p:nvSpPr>
          <p:cNvPr id="52227" name="Rectangle 2"/>
          <p:cNvSpPr>
            <a:spLocks noGrp="1" noChangeArrowheads="1"/>
          </p:cNvSpPr>
          <p:nvPr>
            <p:ph type="body" idx="1"/>
          </p:nvPr>
        </p:nvSpPr>
        <p:spPr>
          <a:noFill/>
          <a:ln/>
        </p:spPr>
        <p:txBody>
          <a:bodyPr/>
          <a:lstStyle/>
          <a:p>
            <a:pPr marL="70503" eaLnBrk="1" hangingPunct="1">
              <a:spcBef>
                <a:spcPts val="637"/>
              </a:spcBef>
            </a:pPr>
            <a:r>
              <a:rPr lang="en-US" sz="1700" dirty="0">
                <a:solidFill>
                  <a:srgbClr val="000000"/>
                </a:solidFill>
                <a:latin typeface="Arial" pitchFamily="34" charset="0"/>
                <a:cs typeface="Arial" pitchFamily="34" charset="0"/>
                <a:sym typeface="Arial" pitchFamily="34" charset="0"/>
              </a:rPr>
              <a:t>The structural model of the </a:t>
            </a:r>
            <a:r>
              <a:rPr lang="en-US" sz="1700" dirty="0" err="1">
                <a:solidFill>
                  <a:srgbClr val="000000"/>
                </a:solidFill>
                <a:latin typeface="Arial" pitchFamily="34" charset="0"/>
                <a:cs typeface="Arial" pitchFamily="34" charset="0"/>
                <a:sym typeface="Arial" pitchFamily="34" charset="0"/>
              </a:rPr>
              <a:t>pinna</a:t>
            </a:r>
            <a:r>
              <a:rPr lang="en-US" sz="1700" dirty="0">
                <a:solidFill>
                  <a:srgbClr val="000000"/>
                </a:solidFill>
                <a:latin typeface="Arial" pitchFamily="34" charset="0"/>
                <a:cs typeface="Arial" pitchFamily="34" charset="0"/>
                <a:sym typeface="Arial" pitchFamily="34" charset="0"/>
              </a:rPr>
              <a:t>-head-torso system is depicted in Figure with all its three functional blocks, repeated twice for the two ears. Even though the directional properties are retained by the model, anechoic sounds filtered by the model do not externalize well. As we have explained, there are several ways to improve the externalization in binaural listening.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4021088" y="9721869"/>
            <a:ext cx="3076672" cy="511053"/>
          </a:xfrm>
          <a:prstGeom prst="rect">
            <a:avLst/>
          </a:prstGeom>
          <a:noFill/>
        </p:spPr>
        <p:txBody>
          <a:bodyPr lIns="93689" tIns="46845" rIns="93689" bIns="46845"/>
          <a:lstStyle/>
          <a:p>
            <a:fld id="{0ED0BCCA-3EA5-4617-B647-EA757273E19E}" type="slidenum">
              <a:rPr lang="en-US"/>
              <a:pPr/>
              <a:t>4</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CA"/>
              <a:t>In these demos the azimuth angle is measured where 0’ is straight ahead, and 90’ is the right ear. The file name indicates the number of degrees of azimuth, with the elevation kept at 0’. Both pinna filter and head shadow/ITD are applied</a:t>
            </a:r>
            <a:r>
              <a:rPr 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xfrm>
            <a:off x="4021088" y="9721869"/>
            <a:ext cx="3076672" cy="511053"/>
          </a:xfrm>
          <a:prstGeom prst="rect">
            <a:avLst/>
          </a:prstGeom>
          <a:noFill/>
        </p:spPr>
        <p:txBody>
          <a:bodyPr lIns="93689" tIns="46845" rIns="93689" bIns="46845"/>
          <a:lstStyle/>
          <a:p>
            <a:fld id="{870BB9D8-23CE-4CC1-B42C-DE7449F5E083}" type="slidenum">
              <a:rPr lang="en-US"/>
              <a:pPr/>
              <a:t>5</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r>
              <a:rPr lang="en-CA"/>
              <a:t>In describing elevation, 90’ is straight up and –90’ is straight down.</a:t>
            </a:r>
          </a:p>
          <a:p>
            <a:pPr eaLnBrk="1" hangingPunct="1"/>
            <a:r>
              <a:rPr lang="en-CA"/>
              <a:t>Elevation 60’, azimuth 0’ </a:t>
            </a:r>
            <a:endParaRPr lang="en-US"/>
          </a:p>
          <a:p>
            <a:pPr eaLnBrk="1" hangingPunct="1"/>
            <a:r>
              <a:rPr lang="en-CA"/>
              <a:t>Elevation -60’ , azimuth 0’</a:t>
            </a:r>
            <a:r>
              <a:rPr lang="en-US"/>
              <a:t> </a:t>
            </a:r>
          </a:p>
          <a:p>
            <a:pPr eaLnBrk="1" hangingPunct="1"/>
            <a:r>
              <a:rPr lang="en-CA"/>
              <a:t>HRTF applies filtering even when both azimuth and elevation angles are zero.  Compare it with the unprocessed Tom’s diner clip here:</a:t>
            </a:r>
            <a:endParaRPr lang="en-US"/>
          </a:p>
          <a:p>
            <a:pPr eaLnBrk="1" hangingPunct="1"/>
            <a:r>
              <a:rPr lang="en-CA"/>
              <a:t>Unprocessed mono Tom’s diner </a:t>
            </a:r>
            <a:endParaRPr lang="en-US"/>
          </a:p>
          <a:p>
            <a:pPr eaLnBrk="1" hangingPunct="1"/>
            <a:r>
              <a:rPr lang="en-CA"/>
              <a:t>Stereo, elevation 0’, azimuth 0’</a:t>
            </a:r>
          </a:p>
          <a:p>
            <a:pPr eaLnBrk="1" hangingPunct="1"/>
            <a:r>
              <a:rPr lang="en-CA"/>
              <a:t>The elevation cues are much harder to notice and pick up on than the azimuth cues.  One reason for this, as discussed in the text, is that the HRTF parameters often need to be fine-tuned to a particular user’s ears.</a:t>
            </a: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p:spPr>
      </p:sp>
      <p:sp>
        <p:nvSpPr>
          <p:cNvPr id="215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Dolby has been using multichannel surround since 1941. There are some important differences between the original dolby pro logic and todays 5.1 and 7.1 formats. The original surround was matrixed to a 2channel carrier format using phase inversion to reproduce the signal if rear channels were available on playback. Now the audio carrier is fully discrete and has separate metadata that contains information on the downmix settings for stereo reproduction.</a:t>
            </a:r>
          </a:p>
        </p:txBody>
      </p:sp>
      <p:sp>
        <p:nvSpPr>
          <p:cNvPr id="21507"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63EB98CF-6CE6-47E4-84D2-5628E711DF17}" type="slidenum">
              <a:rPr lang="en-GB"/>
              <a:pPr fontAlgn="base">
                <a:spcBef>
                  <a:spcPct val="0"/>
                </a:spcBef>
                <a:spcAft>
                  <a:spcPct val="0"/>
                </a:spcAft>
              </a:pPr>
              <a:t>12</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Panning sources in 5.1 uses sine/cosine law.</a:t>
            </a:r>
          </a:p>
        </p:txBody>
      </p:sp>
      <p:sp>
        <p:nvSpPr>
          <p:cNvPr id="25603"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7B549413-4247-4E6E-8CE5-CEAFE2FF43E1}" type="slidenum">
              <a:rPr lang="en-GB"/>
              <a:pPr fontAlgn="base">
                <a:spcBef>
                  <a:spcPct val="0"/>
                </a:spcBef>
                <a:spcAft>
                  <a:spcPct val="0"/>
                </a:spcAft>
              </a:pPr>
              <a:t>13</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There have been many microphone arrays developed for recording in 5.0 or 5.1. Some of these are shown in the pictures and are Surround Decca Tree, Double MS and Hamasaki Square. These techniques have specific places where each microphone should be panned and quite often it can be a microphone per speaker arrangement. My personal favourite of these has been the Surround Decca Tree, which will be demonstrated later. One of the best attributes is that this method makes use of the law of the first wave front or the Haas effect. A Great resource for recording in 5.1 is Rumsey’s Spatial Audio.</a:t>
            </a:r>
          </a:p>
          <a:p>
            <a:pPr>
              <a:spcBef>
                <a:spcPct val="0"/>
              </a:spcBef>
            </a:pPr>
            <a:endParaRPr lang="en-GB"/>
          </a:p>
        </p:txBody>
      </p:sp>
      <p:sp>
        <p:nvSpPr>
          <p:cNvPr id="47107"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75513A2F-18B6-4B29-9807-61040AD06AF5}" type="slidenum">
              <a:rPr lang="en-GB"/>
              <a:pPr fontAlgn="base">
                <a:spcBef>
                  <a:spcPct val="0"/>
                </a:spcBef>
                <a:spcAft>
                  <a:spcPct val="0"/>
                </a:spcAft>
              </a:pPr>
              <a:t>14</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The </a:t>
            </a:r>
            <a:r>
              <a:rPr lang="en-US" b="1" dirty="0"/>
              <a:t>Decca Tree</a:t>
            </a:r>
            <a:r>
              <a:rPr lang="en-US" dirty="0"/>
              <a:t> is a spaced </a:t>
            </a:r>
            <a:r>
              <a:rPr lang="en-US" dirty="0">
                <a:hlinkClick r:id="rId3" action="ppaction://hlinkfile" tooltip="Microphone"/>
              </a:rPr>
              <a:t>microphone</a:t>
            </a:r>
            <a:r>
              <a:rPr lang="en-US" dirty="0"/>
              <a:t> array most commonly used for </a:t>
            </a:r>
            <a:r>
              <a:rPr lang="en-US" dirty="0">
                <a:hlinkClick r:id="rId4" action="ppaction://hlinkfile" tooltip="Orchestras"/>
              </a:rPr>
              <a:t>orchestral</a:t>
            </a:r>
            <a:r>
              <a:rPr lang="en-US" dirty="0"/>
              <a:t> recording</a:t>
            </a:r>
          </a:p>
          <a:p>
            <a:pPr>
              <a:spcBef>
                <a:spcPct val="0"/>
              </a:spcBef>
            </a:pPr>
            <a:r>
              <a:rPr lang="en-GB" dirty="0"/>
              <a:t>Talked bout:</a:t>
            </a:r>
            <a:br>
              <a:rPr lang="en-GB" dirty="0"/>
            </a:br>
            <a:r>
              <a:rPr lang="en-GB" dirty="0"/>
              <a:t>Correlation/</a:t>
            </a:r>
            <a:r>
              <a:rPr lang="en-GB" dirty="0" err="1"/>
              <a:t>Decorrelation</a:t>
            </a:r>
            <a:r>
              <a:rPr lang="en-GB" dirty="0"/>
              <a:t>, issues of stereo or mono compatibility</a:t>
            </a:r>
          </a:p>
        </p:txBody>
      </p:sp>
      <p:sp>
        <p:nvSpPr>
          <p:cNvPr id="29699"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2DE8963F-3382-43D9-BDFA-CD0817F65762}" type="slidenum">
              <a:rPr lang="en-GB"/>
              <a:pPr fontAlgn="base">
                <a:spcBef>
                  <a:spcPct val="0"/>
                </a:spcBef>
                <a:spcAft>
                  <a:spcPct val="0"/>
                </a:spcAft>
              </a:pPr>
              <a:t>15</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a:t>In 7.1 the front 3 channels are in the same positions as 5.1. The 5.1 rear channels can be left in the same position but are now the side channels. The extra two channels are positioned at +/-135 to 150 degrees. To note when using 7.1 on some microsoft operating systems the side and rear channels are mapped the wrong way round.</a:t>
            </a:r>
          </a:p>
        </p:txBody>
      </p:sp>
      <p:sp>
        <p:nvSpPr>
          <p:cNvPr id="31747"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CF182AA9-8B17-40AB-9DA3-341338BC378B}" type="slidenum">
              <a:rPr lang="en-GB"/>
              <a:pPr fontAlgn="base">
                <a:spcBef>
                  <a:spcPct val="0"/>
                </a:spcBef>
                <a:spcAft>
                  <a:spcPct val="0"/>
                </a:spcAft>
              </a:pPr>
              <a:t>16</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70000" y="1638300"/>
            <a:ext cx="76962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99625" y="50800"/>
            <a:ext cx="3203575" cy="866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58325" cy="8661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9765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8675" y="50800"/>
            <a:ext cx="3209925" cy="9626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77375" cy="9626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a:t>Click to edit Master title style</a:t>
            </a:r>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9765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8675" y="50800"/>
            <a:ext cx="3209925" cy="9626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77375" cy="9626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70000" y="5029200"/>
            <a:ext cx="5156200" cy="1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5029200"/>
            <a:ext cx="5156200" cy="1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9765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8675" y="50800"/>
            <a:ext cx="3209925" cy="9626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77375" cy="9626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99625" y="50800"/>
            <a:ext cx="3203575" cy="866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58325" cy="8661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body" idx="1"/>
          </p:nvPr>
        </p:nvSpPr>
        <p:spPr bwMode="auto">
          <a:xfrm>
            <a:off x="1270000" y="5029200"/>
            <a:ext cx="10464800" cy="11811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a:p>
            <a:pPr lvl="4"/>
            <a:r>
              <a:rPr lang="en-US">
                <a:sym typeface="Arial" pitchFamily="34" charset="0"/>
              </a:rPr>
              <a:t>Fifth level</a:t>
            </a:r>
          </a:p>
        </p:txBody>
      </p:sp>
      <p:sp>
        <p:nvSpPr>
          <p:cNvPr id="1027" name="Rectangle 2"/>
          <p:cNvSpPr>
            <a:spLocks noGrp="1" noChangeArrowheads="1"/>
          </p:cNvSpPr>
          <p:nvPr>
            <p:ph type="title"/>
          </p:nvPr>
        </p:nvSpPr>
        <p:spPr bwMode="auto">
          <a:xfrm>
            <a:off x="1270000" y="1638300"/>
            <a:ext cx="10464800" cy="3302000"/>
          </a:xfrm>
          <a:prstGeom prst="rect">
            <a:avLst/>
          </a:prstGeom>
          <a:noFill/>
          <a:ln w="12700">
            <a:noFill/>
            <a:miter lim="800000"/>
            <a:headEnd/>
            <a:tailEnd/>
          </a:ln>
        </p:spPr>
        <p:txBody>
          <a:bodyPr vert="horz" wrap="square" lIns="50800" tIns="50800" rIns="50800" bIns="50800" numCol="1" anchor="b" anchorCtr="0" compatLnSpc="1">
            <a:prstTxWarp prst="textNoShape">
              <a:avLst/>
            </a:prstTxWarp>
          </a:bodyPr>
          <a:lstStyle/>
          <a:p>
            <a:pPr lvl="0"/>
            <a:r>
              <a:rPr lang="en-US">
                <a:sym typeface="Arial" pitchFamily="34" charset="0"/>
              </a:rPr>
              <a:t>Click to edit Master title style</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Arial" pitchFamily="34" charset="0"/>
        </a:defRPr>
      </a:lvl1pPr>
      <a:lvl2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pitchFamily="34" charset="0"/>
        </a:defRPr>
      </a:lvl2pPr>
      <a:lvl3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pitchFamily="34" charset="0"/>
        </a:defRPr>
      </a:lvl3pPr>
      <a:lvl4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pitchFamily="34" charset="0"/>
        </a:defRPr>
      </a:lvl4pPr>
      <a:lvl5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pitchFamily="34" charset="0"/>
        </a:defRPr>
      </a:lvl5pPr>
      <a:lvl6pPr marL="4572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9pPr>
    </p:titleStyle>
    <p:bodyStyle>
      <a:lvl1pPr algn="ctr" rtl="0" eaLnBrk="0" fontAlgn="base" hangingPunct="0">
        <a:spcBef>
          <a:spcPct val="0"/>
        </a:spcBef>
        <a:spcAft>
          <a:spcPct val="0"/>
        </a:spcAft>
        <a:defRPr sz="3600">
          <a:solidFill>
            <a:schemeClr val="tx1"/>
          </a:solidFill>
          <a:latin typeface="+mn-lt"/>
          <a:ea typeface="+mn-ea"/>
          <a:cs typeface="+mn-cs"/>
          <a:sym typeface="Arial" pitchFamily="34" charset="0"/>
        </a:defRPr>
      </a:lvl1pPr>
      <a:lvl2pPr algn="ctr" rtl="0" eaLnBrk="0" fontAlgn="base" hangingPunct="0">
        <a:spcBef>
          <a:spcPct val="0"/>
        </a:spcBef>
        <a:spcAft>
          <a:spcPct val="0"/>
        </a:spcAft>
        <a:defRPr sz="3600">
          <a:solidFill>
            <a:schemeClr val="tx1"/>
          </a:solidFill>
          <a:latin typeface="+mn-lt"/>
          <a:ea typeface="+mn-ea"/>
          <a:cs typeface="+mn-cs"/>
          <a:sym typeface="Arial" pitchFamily="34" charset="0"/>
        </a:defRPr>
      </a:lvl2pPr>
      <a:lvl3pPr algn="ctr" rtl="0" eaLnBrk="0" fontAlgn="base" hangingPunct="0">
        <a:spcBef>
          <a:spcPct val="0"/>
        </a:spcBef>
        <a:spcAft>
          <a:spcPct val="0"/>
        </a:spcAft>
        <a:defRPr sz="3600">
          <a:solidFill>
            <a:schemeClr val="tx1"/>
          </a:solidFill>
          <a:latin typeface="+mn-lt"/>
          <a:ea typeface="+mn-ea"/>
          <a:cs typeface="+mn-cs"/>
          <a:sym typeface="Arial" pitchFamily="34" charset="0"/>
        </a:defRPr>
      </a:lvl3pPr>
      <a:lvl4pPr algn="ctr" rtl="0" eaLnBrk="0" fontAlgn="base" hangingPunct="0">
        <a:spcBef>
          <a:spcPct val="0"/>
        </a:spcBef>
        <a:spcAft>
          <a:spcPct val="0"/>
        </a:spcAft>
        <a:defRPr sz="3600">
          <a:solidFill>
            <a:schemeClr val="tx1"/>
          </a:solidFill>
          <a:latin typeface="+mn-lt"/>
          <a:ea typeface="+mn-ea"/>
          <a:cs typeface="+mn-cs"/>
          <a:sym typeface="Arial" pitchFamily="34" charset="0"/>
        </a:defRPr>
      </a:lvl4pPr>
      <a:lvl5pPr algn="ctr" rtl="0" eaLnBrk="0" fontAlgn="base" hangingPunct="0">
        <a:spcBef>
          <a:spcPct val="0"/>
        </a:spcBef>
        <a:spcAft>
          <a:spcPct val="0"/>
        </a:spcAft>
        <a:defRPr sz="3600">
          <a:solidFill>
            <a:schemeClr val="tx1"/>
          </a:solidFill>
          <a:latin typeface="+mn-lt"/>
          <a:ea typeface="+mn-ea"/>
          <a:cs typeface="+mn-cs"/>
          <a:sym typeface="Arial" pitchFamily="34" charset="0"/>
        </a:defRPr>
      </a:lvl5pPr>
      <a:lvl6pPr marL="457200" algn="ctr" rtl="0" fontAlgn="base">
        <a:spcBef>
          <a:spcPct val="0"/>
        </a:spcBef>
        <a:spcAft>
          <a:spcPct val="0"/>
        </a:spcAft>
        <a:defRPr sz="3600">
          <a:solidFill>
            <a:schemeClr val="tx1"/>
          </a:solidFill>
          <a:latin typeface="+mn-lt"/>
          <a:ea typeface="+mn-ea"/>
          <a:cs typeface="+mn-cs"/>
          <a:sym typeface="Arial" charset="0"/>
        </a:defRPr>
      </a:lvl6pPr>
      <a:lvl7pPr marL="914400" algn="ctr" rtl="0" fontAlgn="base">
        <a:spcBef>
          <a:spcPct val="0"/>
        </a:spcBef>
        <a:spcAft>
          <a:spcPct val="0"/>
        </a:spcAft>
        <a:defRPr sz="3600">
          <a:solidFill>
            <a:schemeClr val="tx1"/>
          </a:solidFill>
          <a:latin typeface="+mn-lt"/>
          <a:ea typeface="+mn-ea"/>
          <a:cs typeface="+mn-cs"/>
          <a:sym typeface="Arial" charset="0"/>
        </a:defRPr>
      </a:lvl7pPr>
      <a:lvl8pPr marL="1371600" algn="ctr" rtl="0" fontAlgn="base">
        <a:spcBef>
          <a:spcPct val="0"/>
        </a:spcBef>
        <a:spcAft>
          <a:spcPct val="0"/>
        </a:spcAft>
        <a:defRPr sz="3600">
          <a:solidFill>
            <a:schemeClr val="tx1"/>
          </a:solidFill>
          <a:latin typeface="+mn-lt"/>
          <a:ea typeface="+mn-ea"/>
          <a:cs typeface="+mn-cs"/>
          <a:sym typeface="Arial" charset="0"/>
        </a:defRPr>
      </a:lvl8pPr>
      <a:lvl9pPr marL="1828800" algn="ctr" rtl="0" fontAlgn="base">
        <a:spcBef>
          <a:spcPct val="0"/>
        </a:spcBef>
        <a:spcAft>
          <a:spcPct val="0"/>
        </a:spcAft>
        <a:defRPr sz="36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sym typeface="Arial" pitchFamily="34" charset="0"/>
              </a:rPr>
              <a:t>Click to edit Master title style</a:t>
            </a:r>
          </a:p>
        </p:txBody>
      </p:sp>
      <p:sp>
        <p:nvSpPr>
          <p:cNvPr id="2" name="Line 2"/>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635000" indent="-381000" algn="l" rtl="0" eaLnBrk="0" fontAlgn="base" hangingPunct="0">
        <a:spcBef>
          <a:spcPts val="12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143000" indent="-381000" algn="l" rtl="0" eaLnBrk="0" fontAlgn="base" hangingPunct="0">
        <a:spcBef>
          <a:spcPts val="12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5240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685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4130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702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3274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846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2418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sym typeface="Arial" pitchFamily="34" charset="0"/>
              </a:rPr>
              <a:t>Click to edit Master title style</a:t>
            </a:r>
          </a:p>
        </p:txBody>
      </p:sp>
      <p:sp>
        <p:nvSpPr>
          <p:cNvPr id="11267" name="Rectangle 2"/>
          <p:cNvSpPr>
            <a:spLocks noGrp="1" noChangeArrowheads="1"/>
          </p:cNvSpPr>
          <p:nvPr>
            <p:ph type="body" idx="1"/>
          </p:nvPr>
        </p:nvSpPr>
        <p:spPr bwMode="auto">
          <a:xfrm>
            <a:off x="114300" y="1130300"/>
            <a:ext cx="12814300" cy="854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a:p>
            <a:pPr lvl="4"/>
            <a:r>
              <a:rPr lang="en-US">
                <a:sym typeface="Arial" pitchFamily="34" charset="0"/>
              </a:rPr>
              <a:t>Fifth level</a:t>
            </a:r>
          </a:p>
        </p:txBody>
      </p:sp>
      <p:sp>
        <p:nvSpPr>
          <p:cNvPr id="2" name="Line 3"/>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584200" indent="-381000" algn="l" rtl="0" eaLnBrk="0" fontAlgn="base" hangingPunct="0">
        <a:spcBef>
          <a:spcPts val="6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092200" indent="-381000" algn="l" rtl="0" eaLnBrk="0" fontAlgn="base" hangingPunct="0">
        <a:spcBef>
          <a:spcPts val="6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473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177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362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194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2766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338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1910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sym typeface="Arial" pitchFamily="34" charset="0"/>
              </a:rPr>
              <a:t>Click to edit Master title style</a:t>
            </a:r>
          </a:p>
        </p:txBody>
      </p:sp>
      <p:sp>
        <p:nvSpPr>
          <p:cNvPr id="2051" name="Rectangle 2"/>
          <p:cNvSpPr>
            <a:spLocks noGrp="1" noChangeArrowheads="1"/>
          </p:cNvSpPr>
          <p:nvPr>
            <p:ph type="body" idx="1"/>
          </p:nvPr>
        </p:nvSpPr>
        <p:spPr bwMode="auto">
          <a:xfrm>
            <a:off x="114300" y="1130300"/>
            <a:ext cx="12814300" cy="854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a:p>
            <a:pPr lvl="4"/>
            <a:r>
              <a:rPr lang="en-US">
                <a:sym typeface="Arial" pitchFamily="34" charset="0"/>
              </a:rPr>
              <a:t>Fifth level</a:t>
            </a:r>
          </a:p>
        </p:txBody>
      </p:sp>
      <p:sp>
        <p:nvSpPr>
          <p:cNvPr id="2" name="Line 3"/>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584200" indent="-381000" algn="l" rtl="0" eaLnBrk="0" fontAlgn="base" hangingPunct="0">
        <a:spcBef>
          <a:spcPts val="6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092200" indent="-381000" algn="l" rtl="0" eaLnBrk="0" fontAlgn="base" hangingPunct="0">
        <a:spcBef>
          <a:spcPts val="6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473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177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362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194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2766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338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1910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a:sym typeface="Arial" pitchFamily="34" charset="0"/>
              </a:rPr>
              <a:t>Click to edit Master title style</a:t>
            </a:r>
          </a:p>
        </p:txBody>
      </p:sp>
      <p:sp>
        <p:nvSpPr>
          <p:cNvPr id="3075"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a:p>
            <a:pPr lvl="4"/>
            <a:r>
              <a:rPr lang="en-US">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a:sym typeface="Arial" pitchFamily="34" charset="0"/>
              </a:rPr>
              <a:t>Click to edit Master title style</a:t>
            </a:r>
          </a:p>
        </p:txBody>
      </p:sp>
      <p:sp>
        <p:nvSpPr>
          <p:cNvPr id="4099"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a:p>
            <a:pPr lvl="4"/>
            <a:r>
              <a:rPr lang="en-US">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a:sym typeface="Arial" pitchFamily="34" charset="0"/>
              </a:rPr>
              <a:t>Click to edit Master title style</a:t>
            </a:r>
          </a:p>
        </p:txBody>
      </p:sp>
      <p:sp>
        <p:nvSpPr>
          <p:cNvPr id="5123"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a:p>
            <a:pPr lvl="4"/>
            <a:r>
              <a:rPr lang="en-US">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a:sym typeface="Arial" pitchFamily="34" charset="0"/>
              </a:rPr>
              <a:t>Click to edit Master title style</a:t>
            </a:r>
          </a:p>
        </p:txBody>
      </p:sp>
      <p:sp>
        <p:nvSpPr>
          <p:cNvPr id="6147"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a:p>
            <a:pPr lvl="4"/>
            <a:r>
              <a:rPr lang="en-US">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a:sym typeface="Arial" pitchFamily="34" charset="0"/>
              </a:rPr>
              <a:t>Click to edit Master title style</a:t>
            </a:r>
          </a:p>
        </p:txBody>
      </p:sp>
      <p:sp>
        <p:nvSpPr>
          <p:cNvPr id="7171"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a:p>
            <a:pPr lvl="4"/>
            <a:r>
              <a:rPr lang="en-US">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sym typeface="Arial" pitchFamily="34" charset="0"/>
              </a:rPr>
              <a:t>Click to edit Master title style</a:t>
            </a:r>
          </a:p>
        </p:txBody>
      </p:sp>
      <p:sp>
        <p:nvSpPr>
          <p:cNvPr id="8195" name="Rectangle 2"/>
          <p:cNvSpPr>
            <a:spLocks noGrp="1" noChangeArrowheads="1"/>
          </p:cNvSpPr>
          <p:nvPr>
            <p:ph type="body" idx="1"/>
          </p:nvPr>
        </p:nvSpPr>
        <p:spPr bwMode="auto">
          <a:xfrm>
            <a:off x="114300" y="1130300"/>
            <a:ext cx="12814300" cy="854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a:p>
            <a:pPr lvl="4"/>
            <a:r>
              <a:rPr lang="en-US">
                <a:sym typeface="Arial" pitchFamily="34" charset="0"/>
              </a:rPr>
              <a:t>Fifth level</a:t>
            </a:r>
          </a:p>
        </p:txBody>
      </p:sp>
      <p:pic>
        <p:nvPicPr>
          <p:cNvPr id="8196" name="Picture 3"/>
          <p:cNvPicPr>
            <a:picLocks noChangeAspect="1" noChangeArrowheads="1"/>
          </p:cNvPicPr>
          <p:nvPr/>
        </p:nvPicPr>
        <p:blipFill>
          <a:blip r:embed="rId13" cstate="print"/>
          <a:srcRect l="1332" t="21333" r="665" b="23332"/>
          <a:stretch>
            <a:fillRect/>
          </a:stretch>
        </p:blipFill>
        <p:spPr bwMode="auto">
          <a:xfrm>
            <a:off x="10515600" y="9064625"/>
            <a:ext cx="2438400" cy="688975"/>
          </a:xfrm>
          <a:prstGeom prst="rect">
            <a:avLst/>
          </a:prstGeom>
          <a:noFill/>
          <a:ln w="12700">
            <a:noFill/>
            <a:miter lim="800000"/>
            <a:headEnd/>
            <a:tailEnd/>
          </a:ln>
        </p:spPr>
      </p:pic>
      <p:sp>
        <p:nvSpPr>
          <p:cNvPr id="2" name="Line 4"/>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584200" indent="-381000" algn="l" rtl="0" eaLnBrk="0" fontAlgn="base" hangingPunct="0">
        <a:spcBef>
          <a:spcPts val="6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092200" indent="-381000" algn="l" rtl="0" eaLnBrk="0" fontAlgn="base" hangingPunct="0">
        <a:spcBef>
          <a:spcPts val="6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473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177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362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194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2766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338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1910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sym typeface="Arial" pitchFamily="34" charset="0"/>
              </a:rPr>
              <a:t>Click to edit Master title style</a:t>
            </a:r>
          </a:p>
        </p:txBody>
      </p:sp>
      <p:pic>
        <p:nvPicPr>
          <p:cNvPr id="9219" name="Picture 2"/>
          <p:cNvPicPr>
            <a:picLocks noChangeAspect="1" noChangeArrowheads="1"/>
          </p:cNvPicPr>
          <p:nvPr/>
        </p:nvPicPr>
        <p:blipFill>
          <a:blip r:embed="rId13" cstate="print"/>
          <a:srcRect l="1332" t="21333" r="665" b="23332"/>
          <a:stretch>
            <a:fillRect/>
          </a:stretch>
        </p:blipFill>
        <p:spPr bwMode="auto">
          <a:xfrm>
            <a:off x="10515600" y="9064625"/>
            <a:ext cx="2438400" cy="688975"/>
          </a:xfrm>
          <a:prstGeom prst="rect">
            <a:avLst/>
          </a:prstGeom>
          <a:noFill/>
          <a:ln w="12700">
            <a:noFill/>
            <a:miter lim="800000"/>
            <a:headEnd/>
            <a:tailEnd/>
          </a:ln>
        </p:spPr>
      </p:pic>
      <p:sp>
        <p:nvSpPr>
          <p:cNvPr id="2" name="Line 3"/>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635000" indent="-381000" algn="l" rtl="0" eaLnBrk="0" fontAlgn="base" hangingPunct="0">
        <a:spcBef>
          <a:spcPts val="12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143000" indent="-381000" algn="l" rtl="0" eaLnBrk="0" fontAlgn="base" hangingPunct="0">
        <a:spcBef>
          <a:spcPts val="12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5240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685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4130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702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3274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846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2418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8.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8.xml"/><Relationship Id="rId4" Type="http://schemas.openxmlformats.org/officeDocument/2006/relationships/image" Target="../media/image14.gif"/></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68.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3.xml"/><Relationship Id="rId1" Type="http://schemas.openxmlformats.org/officeDocument/2006/relationships/slideLayout" Target="../slideLayouts/slideLayout68.xml"/><Relationship Id="rId6" Type="http://schemas.openxmlformats.org/officeDocument/2006/relationships/image" Target="../media/image19.wmf"/><Relationship Id="rId5" Type="http://schemas.openxmlformats.org/officeDocument/2006/relationships/oleObject" Target="../embeddings/oleObject10.bin"/><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6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68.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co.uk/url?sa=i&amp;rct=j&amp;q=&amp;esrc=s&amp;frm=1&amp;source=images&amp;cd=&amp;cad=rja&amp;uact=8&amp;docid=WH4liXs-9o3xRM&amp;tbnid=DWb0su2gR_RSgM:&amp;ved=0CAYQjRw&amp;url=http://www.mhacoustics.com/products&amp;ei=zOYiU8imDNKThQfI84HoBg&amp;bvm=bv.62922401,d.ZG4&amp;psig=AFQjCNHtFsnxZBl3Mh0HBZRVuUGUCBR1pg&amp;ust=1394882576608033" TargetMode="External"/><Relationship Id="rId2" Type="http://schemas.openxmlformats.org/officeDocument/2006/relationships/hyperlink" Target="http://www.google.co.uk/url?sa=i&amp;rct=j&amp;q=&amp;esrc=s&amp;frm=1&amp;source=images&amp;cd=&amp;cad=rja&amp;uact=8&amp;docid=WH4liXs-9o3xRM&amp;tbnid=DWb0su2gR_RSgM:&amp;ved=0CAYQjRw&amp;url=http://www.brandigg.de/brand/EIGENMIKE&amp;ei=v-YiU_zaGYnLhAe-n4CACA&amp;bvm=bv.62922401,d.ZG4&amp;psig=AFQjCNHtFsnxZBl3Mh0HBZRVuUGUCBR1pg&amp;ust=1394882576608033" TargetMode="External"/><Relationship Id="rId1" Type="http://schemas.openxmlformats.org/officeDocument/2006/relationships/slideLayout" Target="../slideLayouts/slideLayout68.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6.xml"/><Relationship Id="rId1" Type="http://schemas.openxmlformats.org/officeDocument/2006/relationships/slideLayout" Target="../slideLayouts/slideLayout68.xml"/><Relationship Id="rId5" Type="http://schemas.openxmlformats.org/officeDocument/2006/relationships/image" Target="../media/image26.png"/><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www.dolby.com/" TargetMode="External"/><Relationship Id="rId7" Type="http://schemas.openxmlformats.org/officeDocument/2006/relationships/hyperlink" Target="http://www.soundfield.com/" TargetMode="External"/><Relationship Id="rId2" Type="http://schemas.openxmlformats.org/officeDocument/2006/relationships/notesSlide" Target="../notesSlides/notesSlide18.xml"/><Relationship Id="rId1" Type="http://schemas.openxmlformats.org/officeDocument/2006/relationships/slideLayout" Target="../slideLayouts/slideLayout68.xml"/><Relationship Id="rId6" Type="http://schemas.openxmlformats.org/officeDocument/2006/relationships/hyperlink" Target="http://www.schoeps.de/" TargetMode="External"/><Relationship Id="rId5" Type="http://schemas.openxmlformats.org/officeDocument/2006/relationships/hyperlink" Target="http://www.wesdooley.com/pdf/Surround_Sound_Decca_Tree-urtext.pdf" TargetMode="External"/><Relationship Id="rId4" Type="http://schemas.openxmlformats.org/officeDocument/2006/relationships/hyperlink" Target="http://www.dt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a:lstStyle/>
          <a:p>
            <a:pPr eaLnBrk="1" hangingPunct="1"/>
            <a:r>
              <a:rPr lang="en-US" dirty="0"/>
              <a:t>Head shadowing and ITD</a:t>
            </a:r>
          </a:p>
        </p:txBody>
      </p:sp>
      <p:sp>
        <p:nvSpPr>
          <p:cNvPr id="27651" name="Rectangle 2"/>
          <p:cNvSpPr>
            <a:spLocks noGrp="1" noChangeArrowheads="1"/>
          </p:cNvSpPr>
          <p:nvPr>
            <p:ph type="body" idx="1"/>
          </p:nvPr>
        </p:nvSpPr>
        <p:spPr>
          <a:xfrm>
            <a:off x="114300" y="6718300"/>
            <a:ext cx="12814300" cy="2959100"/>
          </a:xfrm>
        </p:spPr>
        <p:txBody>
          <a:bodyPr anchor="t"/>
          <a:lstStyle/>
          <a:p>
            <a:pPr marL="635000" eaLnBrk="1" hangingPunct="1"/>
            <a:r>
              <a:rPr lang="en-US">
                <a:solidFill>
                  <a:srgbClr val="0000FF"/>
                </a:solidFill>
              </a:rPr>
              <a:t>Magnitude</a:t>
            </a:r>
            <a:r>
              <a:rPr lang="en-US"/>
              <a:t> and </a:t>
            </a:r>
            <a:r>
              <a:rPr lang="en-US">
                <a:solidFill>
                  <a:srgbClr val="0000FF"/>
                </a:solidFill>
              </a:rPr>
              <a:t>group delay</a:t>
            </a:r>
            <a:r>
              <a:rPr lang="en-US"/>
              <a:t> of head shadowing / ITD block</a:t>
            </a:r>
          </a:p>
          <a:p>
            <a:pPr marL="635000" eaLnBrk="1" hangingPunct="1"/>
            <a:r>
              <a:rPr lang="en-US">
                <a:solidFill>
                  <a:srgbClr val="0000FF"/>
                </a:solidFill>
              </a:rPr>
              <a:t>Azimuth</a:t>
            </a:r>
            <a:r>
              <a:rPr lang="en-US"/>
              <a:t> from 0 (dashed) to π in steps of π/6</a:t>
            </a:r>
          </a:p>
        </p:txBody>
      </p:sp>
      <p:pic>
        <p:nvPicPr>
          <p:cNvPr id="27652" name="Picture 3"/>
          <p:cNvPicPr>
            <a:picLocks noChangeArrowheads="1"/>
          </p:cNvPicPr>
          <p:nvPr/>
        </p:nvPicPr>
        <p:blipFill>
          <a:blip r:embed="rId2" cstate="print"/>
          <a:srcRect/>
          <a:stretch>
            <a:fillRect/>
          </a:stretch>
        </p:blipFill>
        <p:spPr bwMode="auto">
          <a:xfrm>
            <a:off x="0" y="1201738"/>
            <a:ext cx="13004800" cy="5287962"/>
          </a:xfrm>
          <a:prstGeom prst="rect">
            <a:avLst/>
          </a:prstGeom>
          <a:noFill/>
          <a:ln w="9525">
            <a:noFill/>
            <a:miter lim="800000"/>
            <a:headEnd/>
            <a:tailEnd/>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1"/>
          <p:cNvSpPr>
            <a:spLocks noChangeShapeType="1"/>
          </p:cNvSpPr>
          <p:nvPr/>
        </p:nvSpPr>
        <p:spPr bwMode="auto">
          <a:xfrm>
            <a:off x="0" y="1087438"/>
            <a:ext cx="13004800" cy="1587"/>
          </a:xfrm>
          <a:prstGeom prst="line">
            <a:avLst/>
          </a:prstGeom>
          <a:noFill/>
          <a:ln w="57150">
            <a:solidFill>
              <a:srgbClr val="FF0000"/>
            </a:solidFill>
            <a:round/>
            <a:headEnd/>
            <a:tailEnd/>
          </a:ln>
        </p:spPr>
        <p:txBody>
          <a:bodyPr lIns="0" tIns="0" rIns="0" bIns="0"/>
          <a:lstStyle/>
          <a:p>
            <a:endParaRPr lang="en-US"/>
          </a:p>
        </p:txBody>
      </p:sp>
      <p:sp>
        <p:nvSpPr>
          <p:cNvPr id="36867" name="Rectangle 2"/>
          <p:cNvSpPr>
            <a:spLocks noGrp="1" noChangeArrowheads="1"/>
          </p:cNvSpPr>
          <p:nvPr>
            <p:ph type="title"/>
          </p:nvPr>
        </p:nvSpPr>
        <p:spPr/>
        <p:txBody>
          <a:bodyPr rIns="166398"/>
          <a:lstStyle/>
          <a:p>
            <a:pPr marL="57150" eaLnBrk="1" hangingPunct="1"/>
            <a:r>
              <a:rPr lang="en-US" sz="4400"/>
              <a:t>Change amplitude over time using rotation matrix</a:t>
            </a:r>
          </a:p>
        </p:txBody>
      </p:sp>
      <p:sp>
        <p:nvSpPr>
          <p:cNvPr id="36868" name="Rectangle 3"/>
          <p:cNvSpPr>
            <a:spLocks noGrp="1" noChangeArrowheads="1"/>
          </p:cNvSpPr>
          <p:nvPr>
            <p:ph type="body" idx="1"/>
          </p:nvPr>
        </p:nvSpPr>
        <p:spPr>
          <a:xfrm>
            <a:off x="381720" y="1087438"/>
            <a:ext cx="12623080" cy="8666162"/>
          </a:xfrm>
        </p:spPr>
        <p:txBody>
          <a:bodyPr rIns="166398"/>
          <a:lstStyle/>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Ts = 1/</a:t>
            </a:r>
            <a:r>
              <a:rPr lang="en-US" sz="3000" dirty="0" err="1">
                <a:latin typeface="Courier New" pitchFamily="49" charset="0"/>
                <a:cs typeface="Courier New" pitchFamily="49" charset="0"/>
                <a:sym typeface="Courier New" pitchFamily="49" charset="0"/>
              </a:rPr>
              <a:t>f</a:t>
            </a:r>
            <a:r>
              <a:rPr lang="en-US" sz="3000" baseline="-20000" dirty="0" err="1">
                <a:latin typeface="Courier New" pitchFamily="49" charset="0"/>
                <a:cs typeface="Courier New" pitchFamily="49" charset="0"/>
                <a:sym typeface="Courier New" pitchFamily="49" charset="0"/>
              </a:rPr>
              <a:t>s</a:t>
            </a:r>
            <a:r>
              <a:rPr lang="en-US" sz="3000" dirty="0">
                <a:latin typeface="Courier New" pitchFamily="49" charset="0"/>
                <a:cs typeface="Courier New" pitchFamily="49" charset="0"/>
                <a:sym typeface="Courier New" pitchFamily="49" charset="0"/>
              </a:rPr>
              <a:t>;</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err="1">
                <a:latin typeface="Courier New" pitchFamily="49" charset="0"/>
                <a:cs typeface="Courier New" pitchFamily="49" charset="0"/>
                <a:sym typeface="Courier New" pitchFamily="49" charset="0"/>
              </a:rPr>
              <a:t>sweepfreq</a:t>
            </a:r>
            <a:r>
              <a:rPr lang="en-US" sz="3000" dirty="0">
                <a:latin typeface="Courier New" pitchFamily="49" charset="0"/>
                <a:cs typeface="Courier New" pitchFamily="49" charset="0"/>
                <a:sym typeface="Courier New" pitchFamily="49" charset="0"/>
              </a:rPr>
              <a:t> = 0.2; %sweep frequency in Hz</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%positive angle to left, negative to right</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%Code for changing angle</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Symbol" pitchFamily="18" charset="2"/>
                <a:ea typeface="Symbol" pitchFamily="18" charset="2"/>
                <a:cs typeface="Symbol" pitchFamily="18" charset="2"/>
                <a:sym typeface="Symbol" pitchFamily="18" charset="2"/>
              </a:rPr>
              <a:t>θ</a:t>
            </a:r>
            <a:r>
              <a:rPr lang="en-US" sz="3000" dirty="0">
                <a:latin typeface="Courier New" pitchFamily="49" charset="0"/>
                <a:cs typeface="Courier New" pitchFamily="49" charset="0"/>
                <a:sym typeface="Courier New" pitchFamily="49" charset="0"/>
              </a:rPr>
              <a:t>= zeros(1,length(x));</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u = [2</a:t>
            </a:r>
            <a:r>
              <a:rPr lang="en-US" sz="3000" baseline="31000" dirty="0">
                <a:latin typeface="Courier New" pitchFamily="49" charset="0"/>
                <a:cs typeface="Courier New" pitchFamily="49" charset="0"/>
                <a:sym typeface="Courier New" pitchFamily="49" charset="0"/>
              </a:rPr>
              <a:t>-1/2</a:t>
            </a:r>
            <a:r>
              <a:rPr lang="en-US" sz="3000" dirty="0">
                <a:latin typeface="Courier New" pitchFamily="49" charset="0"/>
                <a:cs typeface="Courier New" pitchFamily="49" charset="0"/>
                <a:sym typeface="Courier New" pitchFamily="49" charset="0"/>
              </a:rPr>
              <a:t>;2</a:t>
            </a:r>
            <a:r>
              <a:rPr lang="en-US" sz="3000" baseline="31000" dirty="0">
                <a:latin typeface="Courier New" pitchFamily="49" charset="0"/>
                <a:cs typeface="Courier New" pitchFamily="49" charset="0"/>
                <a:sym typeface="Courier New" pitchFamily="49" charset="0"/>
              </a:rPr>
              <a:t>-1/2</a:t>
            </a:r>
            <a:r>
              <a:rPr lang="en-US" sz="3000" dirty="0">
                <a:latin typeface="Courier New" pitchFamily="49" charset="0"/>
                <a:cs typeface="Courier New" pitchFamily="49" charset="0"/>
                <a:sym typeface="Courier New" pitchFamily="49" charset="0"/>
              </a:rPr>
              <a:t>];</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g = zeros(2,length(x));</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L = zeros(1,length(x));</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R = L;</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for(n = 1:length(x))</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    </a:t>
            </a:r>
            <a:r>
              <a:rPr lang="en-US" sz="3000" dirty="0">
                <a:latin typeface="Symbol" pitchFamily="18" charset="2"/>
                <a:ea typeface="Symbol" pitchFamily="18" charset="2"/>
                <a:cs typeface="Symbol" pitchFamily="18" charset="2"/>
                <a:sym typeface="Symbol" pitchFamily="18" charset="2"/>
              </a:rPr>
              <a:t>θ</a:t>
            </a:r>
            <a:r>
              <a:rPr lang="en-US" sz="3000" dirty="0">
                <a:latin typeface="Courier New" pitchFamily="49" charset="0"/>
                <a:cs typeface="Courier New" pitchFamily="49" charset="0"/>
                <a:sym typeface="Courier New" pitchFamily="49" charset="0"/>
              </a:rPr>
              <a:t>(n)=(</a:t>
            </a:r>
            <a:r>
              <a:rPr lang="en-US" sz="3000" dirty="0">
                <a:latin typeface="Symbol" pitchFamily="18" charset="2"/>
                <a:ea typeface="Symbol" pitchFamily="18" charset="2"/>
                <a:cs typeface="Symbol" pitchFamily="18" charset="2"/>
                <a:sym typeface="Symbol" pitchFamily="18" charset="2"/>
              </a:rPr>
              <a:t>π</a:t>
            </a:r>
            <a:r>
              <a:rPr lang="en-US" sz="3000" dirty="0">
                <a:latin typeface="Courier New" pitchFamily="49" charset="0"/>
                <a:cs typeface="Courier New" pitchFamily="49" charset="0"/>
                <a:sym typeface="Courier New" pitchFamily="49" charset="0"/>
              </a:rPr>
              <a:t>/4)*sin(2</a:t>
            </a:r>
            <a:r>
              <a:rPr lang="en-US" sz="3000" dirty="0">
                <a:latin typeface="Symbol" pitchFamily="18" charset="2"/>
                <a:ea typeface="Symbol" pitchFamily="18" charset="2"/>
                <a:cs typeface="Symbol" pitchFamily="18" charset="2"/>
                <a:sym typeface="Symbol" pitchFamily="18" charset="2"/>
              </a:rPr>
              <a:t>π</a:t>
            </a:r>
            <a:r>
              <a:rPr lang="en-US" sz="3000" dirty="0">
                <a:latin typeface="Courier New" pitchFamily="49" charset="0"/>
                <a:cs typeface="Courier New" pitchFamily="49" charset="0"/>
                <a:sym typeface="Courier New" pitchFamily="49" charset="0"/>
              </a:rPr>
              <a:t>n*</a:t>
            </a:r>
            <a:r>
              <a:rPr lang="en-US" sz="3000" dirty="0" err="1">
                <a:latin typeface="Courier New" pitchFamily="49" charset="0"/>
                <a:cs typeface="Courier New" pitchFamily="49" charset="0"/>
                <a:sym typeface="Courier New" pitchFamily="49" charset="0"/>
              </a:rPr>
              <a:t>sweepfreq</a:t>
            </a:r>
            <a:r>
              <a:rPr lang="en-US" sz="3000" dirty="0">
                <a:latin typeface="Courier New" pitchFamily="49" charset="0"/>
                <a:cs typeface="Courier New" pitchFamily="49" charset="0"/>
                <a:sym typeface="Courier New" pitchFamily="49" charset="0"/>
              </a:rPr>
              <a:t>/</a:t>
            </a:r>
            <a:r>
              <a:rPr lang="en-US" sz="3000" dirty="0" err="1">
                <a:latin typeface="Courier New" pitchFamily="49" charset="0"/>
                <a:cs typeface="Courier New" pitchFamily="49" charset="0"/>
                <a:sym typeface="Courier New" pitchFamily="49" charset="0"/>
              </a:rPr>
              <a:t>f</a:t>
            </a:r>
            <a:r>
              <a:rPr lang="en-US" sz="3000" baseline="-20000" dirty="0" err="1">
                <a:latin typeface="Courier New" pitchFamily="49" charset="0"/>
                <a:cs typeface="Courier New" pitchFamily="49" charset="0"/>
                <a:sym typeface="Courier New" pitchFamily="49" charset="0"/>
              </a:rPr>
              <a:t>s</a:t>
            </a:r>
            <a:r>
              <a:rPr lang="en-US" sz="3000" dirty="0">
                <a:latin typeface="Courier New" pitchFamily="49" charset="0"/>
                <a:cs typeface="Courier New" pitchFamily="49" charset="0"/>
                <a:sym typeface="Courier New" pitchFamily="49" charset="0"/>
              </a:rPr>
              <a:t>);</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    A=[</a:t>
            </a:r>
            <a:r>
              <a:rPr lang="en-US" sz="3000" dirty="0" err="1">
                <a:latin typeface="Courier New" pitchFamily="49" charset="0"/>
                <a:cs typeface="Courier New" pitchFamily="49" charset="0"/>
                <a:sym typeface="Courier New" pitchFamily="49" charset="0"/>
              </a:rPr>
              <a:t>cos</a:t>
            </a:r>
            <a:r>
              <a:rPr lang="en-US" sz="3000" dirty="0">
                <a:latin typeface="Courier New" pitchFamily="49" charset="0"/>
                <a:cs typeface="Courier New" pitchFamily="49" charset="0"/>
                <a:sym typeface="Courier New" pitchFamily="49" charset="0"/>
              </a:rPr>
              <a:t>(</a:t>
            </a:r>
            <a:r>
              <a:rPr lang="en-US" sz="3000" dirty="0">
                <a:latin typeface="Symbol" pitchFamily="18" charset="2"/>
                <a:ea typeface="Symbol" pitchFamily="18" charset="2"/>
                <a:cs typeface="Symbol" pitchFamily="18" charset="2"/>
                <a:sym typeface="Symbol" pitchFamily="18" charset="2"/>
              </a:rPr>
              <a:t>θ</a:t>
            </a:r>
            <a:r>
              <a:rPr lang="en-US" sz="3000" dirty="0">
                <a:latin typeface="Courier New" pitchFamily="49" charset="0"/>
                <a:cs typeface="Courier New" pitchFamily="49" charset="0"/>
                <a:sym typeface="Courier New" pitchFamily="49" charset="0"/>
              </a:rPr>
              <a:t>(n)),sin(</a:t>
            </a:r>
            <a:r>
              <a:rPr lang="en-US" sz="3000" dirty="0">
                <a:latin typeface="Symbol" pitchFamily="18" charset="2"/>
                <a:ea typeface="Symbol" pitchFamily="18" charset="2"/>
                <a:cs typeface="Symbol" pitchFamily="18" charset="2"/>
                <a:sym typeface="Symbol" pitchFamily="18" charset="2"/>
              </a:rPr>
              <a:t>θ</a:t>
            </a:r>
            <a:r>
              <a:rPr lang="en-US" sz="3000" dirty="0">
                <a:latin typeface="Courier New" pitchFamily="49" charset="0"/>
                <a:cs typeface="Courier New" pitchFamily="49" charset="0"/>
                <a:sym typeface="Courier New" pitchFamily="49" charset="0"/>
              </a:rPr>
              <a:t>(n));-sin(</a:t>
            </a:r>
            <a:r>
              <a:rPr lang="en-US" sz="3000" dirty="0">
                <a:latin typeface="Symbol" pitchFamily="18" charset="2"/>
                <a:ea typeface="Symbol" pitchFamily="18" charset="2"/>
                <a:cs typeface="Symbol" pitchFamily="18" charset="2"/>
                <a:sym typeface="Symbol" pitchFamily="18" charset="2"/>
              </a:rPr>
              <a:t>θ</a:t>
            </a:r>
            <a:r>
              <a:rPr lang="en-US" sz="3000" dirty="0">
                <a:latin typeface="Courier New" pitchFamily="49" charset="0"/>
                <a:cs typeface="Courier New" pitchFamily="49" charset="0"/>
                <a:sym typeface="Courier New" pitchFamily="49" charset="0"/>
              </a:rPr>
              <a:t>(n)),</a:t>
            </a:r>
            <a:r>
              <a:rPr lang="en-US" sz="3000" dirty="0" err="1">
                <a:latin typeface="Courier New" pitchFamily="49" charset="0"/>
                <a:cs typeface="Courier New" pitchFamily="49" charset="0"/>
                <a:sym typeface="Courier New" pitchFamily="49" charset="0"/>
              </a:rPr>
              <a:t>cos</a:t>
            </a:r>
            <a:r>
              <a:rPr lang="en-US" sz="3000" dirty="0">
                <a:latin typeface="Courier New" pitchFamily="49" charset="0"/>
                <a:cs typeface="Courier New" pitchFamily="49" charset="0"/>
                <a:sym typeface="Courier New" pitchFamily="49" charset="0"/>
              </a:rPr>
              <a:t>(</a:t>
            </a:r>
            <a:r>
              <a:rPr lang="en-US" sz="3000" dirty="0">
                <a:latin typeface="Symbol" pitchFamily="18" charset="2"/>
                <a:ea typeface="Symbol" pitchFamily="18" charset="2"/>
                <a:cs typeface="Symbol" pitchFamily="18" charset="2"/>
                <a:sym typeface="Symbol" pitchFamily="18" charset="2"/>
              </a:rPr>
              <a:t>θ</a:t>
            </a:r>
            <a:r>
              <a:rPr lang="en-US" sz="3000" dirty="0">
                <a:latin typeface="Courier New" pitchFamily="49" charset="0"/>
                <a:cs typeface="Courier New" pitchFamily="49" charset="0"/>
                <a:sym typeface="Courier New" pitchFamily="49" charset="0"/>
              </a:rPr>
              <a:t>(n))];</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    g(:,n) = A*u;</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    L(n) = x(n)*g(1,n);</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    R(n) = x(n)*g(2,n);</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end</a:t>
            </a:r>
            <a:endParaRPr lang="en-US" sz="3000" dirty="0">
              <a:latin typeface="Courier New" pitchFamily="49" charset="0"/>
              <a:sym typeface="Courier New" pitchFamily="49" charset="0"/>
            </a:endParaRPr>
          </a:p>
          <a:p>
            <a:pPr marL="544513" indent="-487363" eaLnBrk="1" hangingPunct="1">
              <a:lnSpc>
                <a:spcPct val="80000"/>
              </a:lnSpc>
            </a:pPr>
            <a:r>
              <a:rPr lang="en-US" sz="3000" dirty="0">
                <a:latin typeface="Courier New" pitchFamily="49" charset="0"/>
                <a:cs typeface="Courier New" pitchFamily="49" charset="0"/>
                <a:sym typeface="Courier New" pitchFamily="49" charset="0"/>
              </a:rPr>
              <a:t>y = [L',R'];</a:t>
            </a:r>
            <a:endParaRPr lang="en-US" sz="3000" dirty="0">
              <a:latin typeface="Courier New" pitchFamily="49" charset="0"/>
              <a:sym typeface="Courier New" pitchFamily="49" charset="0"/>
            </a:endParaRPr>
          </a:p>
        </p:txBody>
      </p:sp>
      <p:sp>
        <p:nvSpPr>
          <p:cNvPr id="36869" name="Rectangle 4"/>
          <p:cNvSpPr>
            <a:spLocks/>
          </p:cNvSpPr>
          <p:nvPr/>
        </p:nvSpPr>
        <p:spPr bwMode="auto">
          <a:xfrm>
            <a:off x="5989638" y="7258050"/>
            <a:ext cx="7023100" cy="2260600"/>
          </a:xfrm>
          <a:prstGeom prst="rect">
            <a:avLst/>
          </a:prstGeom>
          <a:noFill/>
          <a:ln w="9525">
            <a:solidFill>
              <a:schemeClr val="tx1"/>
            </a:solidFill>
            <a:round/>
            <a:headEnd/>
            <a:tailEnd/>
          </a:ln>
        </p:spPr>
        <p:txBody>
          <a:bodyPr lIns="0" tIns="0" rIns="57799" bIns="0"/>
          <a:lstStyle/>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Code for fixed angle</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THETA = pi/6;</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A=[cos(</a:t>
            </a:r>
            <a:r>
              <a:rPr lang="en-US" sz="3000">
                <a:solidFill>
                  <a:schemeClr val="tx1"/>
                </a:solidFill>
                <a:latin typeface="Symbol" pitchFamily="18" charset="2"/>
                <a:ea typeface="Symbol" pitchFamily="18" charset="2"/>
                <a:cs typeface="Symbol" pitchFamily="18" charset="2"/>
                <a:sym typeface="Symbol" pitchFamily="18" charset="2"/>
              </a:rPr>
              <a:t>θ</a:t>
            </a:r>
            <a:r>
              <a:rPr lang="en-US" sz="2400">
                <a:solidFill>
                  <a:schemeClr val="tx1"/>
                </a:solidFill>
                <a:latin typeface="Courier New" pitchFamily="49" charset="0"/>
                <a:cs typeface="Courier New" pitchFamily="49" charset="0"/>
                <a:sym typeface="Courier New" pitchFamily="49" charset="0"/>
              </a:rPr>
              <a:t>),sin(</a:t>
            </a:r>
            <a:r>
              <a:rPr lang="en-US" sz="3000">
                <a:solidFill>
                  <a:schemeClr val="tx1"/>
                </a:solidFill>
                <a:latin typeface="Symbol" pitchFamily="18" charset="2"/>
                <a:ea typeface="Symbol" pitchFamily="18" charset="2"/>
                <a:cs typeface="Symbol" pitchFamily="18" charset="2"/>
                <a:sym typeface="Symbol" pitchFamily="18" charset="2"/>
              </a:rPr>
              <a:t>θ</a:t>
            </a:r>
            <a:r>
              <a:rPr lang="en-US" sz="2400">
                <a:solidFill>
                  <a:schemeClr val="tx1"/>
                </a:solidFill>
                <a:latin typeface="Courier New" pitchFamily="49" charset="0"/>
                <a:cs typeface="Courier New" pitchFamily="49" charset="0"/>
                <a:sym typeface="Courier New" pitchFamily="49" charset="0"/>
              </a:rPr>
              <a:t>);-sin(</a:t>
            </a:r>
            <a:r>
              <a:rPr lang="en-US" sz="3000">
                <a:solidFill>
                  <a:schemeClr val="tx1"/>
                </a:solidFill>
                <a:latin typeface="Symbol" pitchFamily="18" charset="2"/>
                <a:ea typeface="Symbol" pitchFamily="18" charset="2"/>
                <a:cs typeface="Symbol" pitchFamily="18" charset="2"/>
                <a:sym typeface="Symbol" pitchFamily="18" charset="2"/>
              </a:rPr>
              <a:t>θ</a:t>
            </a:r>
            <a:r>
              <a:rPr lang="en-US" sz="2400">
                <a:solidFill>
                  <a:schemeClr val="tx1"/>
                </a:solidFill>
                <a:latin typeface="Courier New" pitchFamily="49" charset="0"/>
                <a:cs typeface="Courier New" pitchFamily="49" charset="0"/>
                <a:sym typeface="Courier New" pitchFamily="49" charset="0"/>
              </a:rPr>
              <a:t>),cos(</a:t>
            </a:r>
            <a:r>
              <a:rPr lang="en-US" sz="3000">
                <a:solidFill>
                  <a:schemeClr val="tx1"/>
                </a:solidFill>
                <a:latin typeface="Symbol" pitchFamily="18" charset="2"/>
                <a:ea typeface="Symbol" pitchFamily="18" charset="2"/>
                <a:cs typeface="Symbol" pitchFamily="18" charset="2"/>
                <a:sym typeface="Symbol" pitchFamily="18" charset="2"/>
              </a:rPr>
              <a:t>θ</a:t>
            </a:r>
            <a:r>
              <a:rPr lang="en-US" sz="2400">
                <a:solidFill>
                  <a:schemeClr val="tx1"/>
                </a:solidFill>
                <a:latin typeface="Courier New" pitchFamily="49" charset="0"/>
                <a:cs typeface="Courier New" pitchFamily="49" charset="0"/>
                <a:sym typeface="Courier New" pitchFamily="49" charset="0"/>
              </a:rPr>
              <a:t>)];</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g = A*u;</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L = g(1)*x;</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R = g(2)*x;</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GB"/>
              <a:t>Head Shadow and ITD code</a:t>
            </a:r>
            <a:endParaRPr lang="en-US"/>
          </a:p>
        </p:txBody>
      </p:sp>
      <p:sp>
        <p:nvSpPr>
          <p:cNvPr id="27651" name="Rectangle 3"/>
          <p:cNvSpPr>
            <a:spLocks noGrp="1" noChangeArrowheads="1"/>
          </p:cNvSpPr>
          <p:nvPr>
            <p:ph type="body" idx="1"/>
          </p:nvPr>
        </p:nvSpPr>
        <p:spPr>
          <a:xfrm>
            <a:off x="453728" y="1189851"/>
            <a:ext cx="12551072" cy="8563750"/>
          </a:xfrm>
        </p:spPr>
        <p:txBody>
          <a:bodyPr/>
          <a:lstStyle/>
          <a:p>
            <a:pPr eaLnBrk="1" hangingPunct="1">
              <a:lnSpc>
                <a:spcPct val="80000"/>
              </a:lnSpc>
              <a:buFont typeface="Symbol" pitchFamily="18" charset="2"/>
              <a:buNone/>
            </a:pPr>
            <a:r>
              <a:rPr lang="en-US" sz="3500" i="1" dirty="0">
                <a:solidFill>
                  <a:srgbClr val="000000"/>
                </a:solidFill>
                <a:latin typeface="Symbol" pitchFamily="18" charset="2"/>
                <a:ea typeface="Times New Roman" pitchFamily="18" charset="0"/>
                <a:cs typeface="Courier New" pitchFamily="49" charset="0"/>
              </a:rPr>
              <a:t>q</a:t>
            </a:r>
            <a:r>
              <a:rPr lang="en-US" sz="3500" dirty="0">
                <a:solidFill>
                  <a:srgbClr val="000000"/>
                </a:solidFill>
                <a:latin typeface="Arial Unicode MS" pitchFamily="34" charset="-128"/>
                <a:ea typeface="Times New Roman" pitchFamily="18" charset="0"/>
                <a:cs typeface="Courier New" pitchFamily="49" charset="0"/>
              </a:rPr>
              <a:t> =</a:t>
            </a:r>
            <a:r>
              <a:rPr lang="en-US" sz="3500" i="1" dirty="0">
                <a:solidFill>
                  <a:srgbClr val="000000"/>
                </a:solidFill>
                <a:latin typeface="Symbol" pitchFamily="18" charset="2"/>
                <a:ea typeface="Times New Roman" pitchFamily="18" charset="0"/>
                <a:cs typeface="Courier New" pitchFamily="49" charset="0"/>
              </a:rPr>
              <a:t>q</a:t>
            </a:r>
            <a:r>
              <a:rPr lang="en-US" sz="3500" dirty="0">
                <a:solidFill>
                  <a:srgbClr val="000000"/>
                </a:solidFill>
                <a:latin typeface="Arial Unicode MS" pitchFamily="34" charset="-128"/>
                <a:ea typeface="Times New Roman" pitchFamily="18" charset="0"/>
                <a:cs typeface="Courier New" pitchFamily="49" charset="0"/>
              </a:rPr>
              <a:t> + 90; </a:t>
            </a:r>
            <a:r>
              <a:rPr lang="en-US" sz="3500" i="1" dirty="0">
                <a:solidFill>
                  <a:schemeClr val="accent2"/>
                </a:solidFill>
                <a:latin typeface="Symbol" pitchFamily="18" charset="2"/>
                <a:ea typeface="Times New Roman" pitchFamily="18" charset="0"/>
                <a:cs typeface="Courier New" pitchFamily="49" charset="0"/>
              </a:rPr>
              <a:t>q</a:t>
            </a:r>
            <a:r>
              <a:rPr lang="en-US" sz="3500" dirty="0">
                <a:solidFill>
                  <a:schemeClr val="accent2"/>
                </a:solidFill>
                <a:latin typeface="Arial Unicode MS" pitchFamily="34" charset="-128"/>
                <a:ea typeface="Times New Roman" pitchFamily="18" charset="0"/>
                <a:cs typeface="Courier New" pitchFamily="49" charset="0"/>
              </a:rPr>
              <a:t> is angle with frontal plane</a:t>
            </a:r>
          </a:p>
          <a:p>
            <a:pPr eaLnBrk="1" hangingPunct="1">
              <a:lnSpc>
                <a:spcPct val="80000"/>
              </a:lnSpc>
              <a:buFont typeface="Symbol" pitchFamily="18" charset="2"/>
              <a:buNone/>
            </a:pPr>
            <a:r>
              <a:rPr lang="en-US" sz="3500" i="1" dirty="0">
                <a:solidFill>
                  <a:srgbClr val="000000"/>
                </a:solidFill>
                <a:latin typeface="Symbol" pitchFamily="18" charset="2"/>
                <a:ea typeface="Times New Roman" pitchFamily="18" charset="0"/>
                <a:cs typeface="Courier New" pitchFamily="49" charset="0"/>
              </a:rPr>
              <a:t>q</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 =150;</a:t>
            </a:r>
            <a:r>
              <a:rPr lang="en-US" sz="3500" i="1" dirty="0">
                <a:solidFill>
                  <a:srgbClr val="000000"/>
                </a:solidFill>
                <a:latin typeface="Symbol" pitchFamily="18" charset="2"/>
                <a:ea typeface="Times New Roman" pitchFamily="18" charset="0"/>
                <a:cs typeface="Courier New" pitchFamily="49" charset="0"/>
              </a:rPr>
              <a:t>a</a:t>
            </a:r>
            <a:r>
              <a:rPr lang="en-US" sz="3500" baseline="-30000" dirty="0">
                <a:solidFill>
                  <a:srgbClr val="000000"/>
                </a:solidFill>
                <a:latin typeface="Arial Unicode MS" pitchFamily="34" charset="-128"/>
                <a:ea typeface="Times New Roman" pitchFamily="18" charset="0"/>
                <a:cs typeface="Courier New" pitchFamily="49" charset="0"/>
              </a:rPr>
              <a:t>min</a:t>
            </a:r>
            <a:r>
              <a:rPr lang="en-US" sz="3500" dirty="0">
                <a:solidFill>
                  <a:srgbClr val="000000"/>
                </a:solidFill>
                <a:latin typeface="Arial Unicode MS" pitchFamily="34" charset="-128"/>
                <a:ea typeface="Times New Roman" pitchFamily="18" charset="0"/>
                <a:cs typeface="Courier New" pitchFamily="49" charset="0"/>
              </a:rPr>
              <a:t> =0.05 ;		</a:t>
            </a:r>
          </a:p>
          <a:p>
            <a:pPr eaLnBrk="1" hangingPunct="1">
              <a:lnSpc>
                <a:spcPct val="80000"/>
              </a:lnSpc>
              <a:buFont typeface="Symbol" pitchFamily="18" charset="2"/>
              <a:buNone/>
            </a:pPr>
            <a:r>
              <a:rPr lang="en-US" sz="3500" dirty="0">
                <a:solidFill>
                  <a:srgbClr val="000000"/>
                </a:solidFill>
                <a:latin typeface="Arial Unicode MS" pitchFamily="34" charset="-128"/>
                <a:ea typeface="Times New Roman" pitchFamily="18" charset="0"/>
                <a:cs typeface="Courier New" pitchFamily="49" charset="0"/>
              </a:rPr>
              <a:t>c = 334; a =0.0891; </a:t>
            </a:r>
            <a:r>
              <a:rPr lang="en-US" sz="3500" dirty="0">
                <a:solidFill>
                  <a:schemeClr val="accent2"/>
                </a:solidFill>
                <a:latin typeface="Arial Unicode MS" pitchFamily="34" charset="-128"/>
                <a:ea typeface="Times New Roman" pitchFamily="18" charset="0"/>
                <a:cs typeface="Courier New" pitchFamily="49" charset="0"/>
              </a:rPr>
              <a:t>speed of sound, radius of head</a:t>
            </a:r>
          </a:p>
          <a:p>
            <a:pPr eaLnBrk="1" hangingPunct="1">
              <a:lnSpc>
                <a:spcPct val="80000"/>
              </a:lnSpc>
              <a:buFont typeface="Symbol" pitchFamily="18" charset="2"/>
              <a:buNone/>
            </a:pPr>
            <a:r>
              <a:rPr lang="en-US" sz="3500" i="1" dirty="0">
                <a:solidFill>
                  <a:srgbClr val="000000"/>
                </a:solidFill>
                <a:latin typeface="Symbol" pitchFamily="18" charset="2"/>
                <a:ea typeface="Times New Roman" pitchFamily="18" charset="0"/>
                <a:cs typeface="Courier New" pitchFamily="49" charset="0"/>
              </a:rPr>
              <a:t>w</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 =c/a;</a:t>
            </a:r>
          </a:p>
          <a:p>
            <a:pPr eaLnBrk="1" hangingPunct="1">
              <a:lnSpc>
                <a:spcPct val="80000"/>
              </a:lnSpc>
              <a:buFont typeface="Symbol" pitchFamily="18" charset="2"/>
              <a:buNone/>
            </a:pPr>
            <a:r>
              <a:rPr lang="en-US" sz="3500" i="1" dirty="0">
                <a:solidFill>
                  <a:srgbClr val="000000"/>
                </a:solidFill>
                <a:latin typeface="Symbol" pitchFamily="18" charset="2"/>
                <a:ea typeface="Times New Roman" pitchFamily="18" charset="0"/>
                <a:cs typeface="Courier New" pitchFamily="49" charset="0"/>
              </a:rPr>
              <a:t>a</a:t>
            </a:r>
            <a:r>
              <a:rPr lang="en-US" sz="3500" dirty="0">
                <a:solidFill>
                  <a:srgbClr val="000000"/>
                </a:solidFill>
                <a:latin typeface="Arial Unicode MS" pitchFamily="34" charset="-128"/>
                <a:ea typeface="Times New Roman" pitchFamily="18" charset="0"/>
                <a:cs typeface="Courier New" pitchFamily="49" charset="0"/>
              </a:rPr>
              <a:t> =1+</a:t>
            </a:r>
            <a:r>
              <a:rPr lang="en-US" sz="3500" i="1" dirty="0">
                <a:solidFill>
                  <a:srgbClr val="000000"/>
                </a:solidFill>
                <a:latin typeface="Symbol" pitchFamily="18" charset="2"/>
                <a:ea typeface="Times New Roman" pitchFamily="18" charset="0"/>
                <a:cs typeface="Courier New" pitchFamily="49" charset="0"/>
              </a:rPr>
              <a:t>a</a:t>
            </a:r>
            <a:r>
              <a:rPr lang="en-US" sz="3500" baseline="-30000" dirty="0">
                <a:solidFill>
                  <a:srgbClr val="000000"/>
                </a:solidFill>
                <a:latin typeface="Arial Unicode MS" pitchFamily="34" charset="-128"/>
                <a:ea typeface="Times New Roman" pitchFamily="18" charset="0"/>
                <a:cs typeface="Courier New" pitchFamily="49" charset="0"/>
              </a:rPr>
              <a:t>min</a:t>
            </a:r>
            <a:r>
              <a:rPr lang="en-US" sz="3500" dirty="0">
                <a:solidFill>
                  <a:srgbClr val="000000"/>
                </a:solidFill>
                <a:latin typeface="Arial Unicode MS" pitchFamily="34" charset="-128"/>
                <a:ea typeface="Times New Roman" pitchFamily="18" charset="0"/>
                <a:cs typeface="Courier New" pitchFamily="49" charset="0"/>
              </a:rPr>
              <a:t>/2 + (1-</a:t>
            </a:r>
            <a:r>
              <a:rPr lang="en-US" sz="3500" i="1" dirty="0">
                <a:solidFill>
                  <a:srgbClr val="000000"/>
                </a:solidFill>
                <a:latin typeface="Symbol" pitchFamily="18" charset="2"/>
                <a:ea typeface="Times New Roman" pitchFamily="18" charset="0"/>
                <a:cs typeface="Courier New" pitchFamily="49" charset="0"/>
              </a:rPr>
              <a:t>a</a:t>
            </a:r>
            <a:r>
              <a:rPr lang="en-US" sz="3500" baseline="-30000" dirty="0">
                <a:solidFill>
                  <a:srgbClr val="000000"/>
                </a:solidFill>
                <a:latin typeface="Arial Unicode MS" pitchFamily="34" charset="-128"/>
                <a:ea typeface="Times New Roman" pitchFamily="18" charset="0"/>
                <a:cs typeface="Courier New" pitchFamily="49" charset="0"/>
              </a:rPr>
              <a:t>min</a:t>
            </a:r>
            <a:r>
              <a:rPr lang="en-US" sz="3500" dirty="0">
                <a:solidFill>
                  <a:srgbClr val="000000"/>
                </a:solidFill>
                <a:latin typeface="Arial Unicode MS" pitchFamily="34" charset="-128"/>
                <a:ea typeface="Times New Roman" pitchFamily="18" charset="0"/>
                <a:cs typeface="Courier New" pitchFamily="49" charset="0"/>
              </a:rPr>
              <a:t>/2)* </a:t>
            </a:r>
            <a:r>
              <a:rPr lang="en-US" sz="3500" dirty="0" err="1">
                <a:solidFill>
                  <a:srgbClr val="000000"/>
                </a:solidFill>
                <a:latin typeface="Arial Unicode MS" pitchFamily="34" charset="-128"/>
                <a:ea typeface="Times New Roman" pitchFamily="18" charset="0"/>
                <a:cs typeface="Courier New" pitchFamily="49" charset="0"/>
              </a:rPr>
              <a:t>cos</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a:solidFill>
                  <a:srgbClr val="000000"/>
                </a:solidFill>
                <a:latin typeface="Symbol" pitchFamily="18" charset="2"/>
                <a:ea typeface="Times New Roman" pitchFamily="18" charset="0"/>
                <a:cs typeface="Courier New" pitchFamily="49" charset="0"/>
              </a:rPr>
              <a:t>q</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a:solidFill>
                  <a:srgbClr val="000000"/>
                </a:solidFill>
                <a:latin typeface="Symbol" pitchFamily="18" charset="2"/>
                <a:ea typeface="Times New Roman" pitchFamily="18" charset="0"/>
                <a:cs typeface="Courier New" pitchFamily="49" charset="0"/>
              </a:rPr>
              <a:t>q</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a:solidFill>
                  <a:srgbClr val="000000"/>
                </a:solidFill>
                <a:latin typeface="Symbol" pitchFamily="18" charset="2"/>
                <a:ea typeface="Times New Roman" pitchFamily="18" charset="0"/>
                <a:cs typeface="Courier New" pitchFamily="49" charset="0"/>
              </a:rPr>
              <a:t>p</a:t>
            </a:r>
            <a:r>
              <a:rPr lang="en-US" sz="3500" dirty="0">
                <a:solidFill>
                  <a:srgbClr val="000000"/>
                </a:solidFill>
                <a:latin typeface="Arial Unicode MS" pitchFamily="34" charset="-128"/>
                <a:ea typeface="Times New Roman" pitchFamily="18" charset="0"/>
                <a:cs typeface="Courier New" pitchFamily="49" charset="0"/>
              </a:rPr>
              <a:t>);</a:t>
            </a:r>
          </a:p>
          <a:p>
            <a:pPr eaLnBrk="1" hangingPunct="1">
              <a:lnSpc>
                <a:spcPct val="80000"/>
              </a:lnSpc>
              <a:buFont typeface="Symbol" pitchFamily="18" charset="2"/>
              <a:buNone/>
            </a:pPr>
            <a:r>
              <a:rPr lang="en-US" sz="3500" dirty="0">
                <a:solidFill>
                  <a:schemeClr val="accent2"/>
                </a:solidFill>
                <a:latin typeface="Arial Unicode MS" pitchFamily="34" charset="-128"/>
                <a:ea typeface="Times New Roman" pitchFamily="18" charset="0"/>
                <a:cs typeface="Courier New" pitchFamily="49" charset="0"/>
              </a:rPr>
              <a:t>numerator of Transfer Function</a:t>
            </a:r>
          </a:p>
          <a:p>
            <a:pPr eaLnBrk="1" hangingPunct="1">
              <a:lnSpc>
                <a:spcPct val="80000"/>
              </a:lnSpc>
              <a:buFont typeface="Symbol" pitchFamily="18" charset="2"/>
              <a:buNone/>
            </a:pPr>
            <a:r>
              <a:rPr lang="en-US" sz="3500" dirty="0">
                <a:solidFill>
                  <a:srgbClr val="000000"/>
                </a:solidFill>
                <a:latin typeface="Arial Unicode MS" pitchFamily="34" charset="-128"/>
                <a:ea typeface="Times New Roman" pitchFamily="18" charset="0"/>
                <a:cs typeface="Courier New" pitchFamily="49" charset="0"/>
              </a:rPr>
              <a:t>B = [(</a:t>
            </a:r>
            <a:r>
              <a:rPr lang="en-US" sz="3500" i="1" dirty="0">
                <a:solidFill>
                  <a:srgbClr val="000000"/>
                </a:solidFill>
                <a:latin typeface="Symbol" pitchFamily="18" charset="2"/>
                <a:ea typeface="Times New Roman" pitchFamily="18" charset="0"/>
                <a:cs typeface="Courier New" pitchFamily="49" charset="0"/>
              </a:rPr>
              <a:t>a</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a:solidFill>
                  <a:srgbClr val="000000"/>
                </a:solidFill>
                <a:latin typeface="Symbol" pitchFamily="18" charset="2"/>
                <a:ea typeface="Times New Roman" pitchFamily="18" charset="0"/>
                <a:cs typeface="Courier New" pitchFamily="49" charset="0"/>
              </a:rPr>
              <a:t>w</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err="1">
                <a:solidFill>
                  <a:srgbClr val="000000"/>
                </a:solidFill>
                <a:latin typeface="Arial Unicode MS" pitchFamily="34" charset="-128"/>
                <a:ea typeface="Times New Roman" pitchFamily="18" charset="0"/>
                <a:cs typeface="Courier New" pitchFamily="49" charset="0"/>
              </a:rPr>
              <a:t>f</a:t>
            </a:r>
            <a:r>
              <a:rPr lang="en-US" sz="3500" i="1" baseline="-30000" dirty="0" err="1">
                <a:solidFill>
                  <a:srgbClr val="000000"/>
                </a:solidFill>
                <a:latin typeface="Arial Unicode MS" pitchFamily="34" charset="-128"/>
                <a:ea typeface="Times New Roman" pitchFamily="18" charset="0"/>
                <a:cs typeface="Courier New" pitchFamily="49" charset="0"/>
              </a:rPr>
              <a:t>s</a:t>
            </a:r>
            <a:r>
              <a:rPr lang="en-US" sz="3500" dirty="0">
                <a:solidFill>
                  <a:srgbClr val="000000"/>
                </a:solidFill>
                <a:latin typeface="Arial Unicode MS" pitchFamily="34" charset="-128"/>
                <a:ea typeface="Times New Roman" pitchFamily="18" charset="0"/>
                <a:cs typeface="Courier New" pitchFamily="49" charset="0"/>
              </a:rPr>
              <a:t>)/(1+</a:t>
            </a:r>
            <a:r>
              <a:rPr lang="en-US" sz="3500" i="1" dirty="0">
                <a:solidFill>
                  <a:srgbClr val="000000"/>
                </a:solidFill>
                <a:latin typeface="Symbol" pitchFamily="18" charset="2"/>
                <a:ea typeface="Times New Roman" pitchFamily="18" charset="0"/>
                <a:cs typeface="Courier New" pitchFamily="49" charset="0"/>
              </a:rPr>
              <a:t> w</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err="1">
                <a:solidFill>
                  <a:srgbClr val="000000"/>
                </a:solidFill>
                <a:latin typeface="Arial Unicode MS" pitchFamily="34" charset="-128"/>
                <a:ea typeface="Times New Roman" pitchFamily="18" charset="0"/>
                <a:cs typeface="Courier New" pitchFamily="49" charset="0"/>
              </a:rPr>
              <a:t>f</a:t>
            </a:r>
            <a:r>
              <a:rPr lang="en-US" sz="3500" i="1" baseline="-30000" dirty="0" err="1">
                <a:solidFill>
                  <a:srgbClr val="000000"/>
                </a:solidFill>
                <a:latin typeface="Arial Unicode MS" pitchFamily="34" charset="-128"/>
                <a:ea typeface="Times New Roman" pitchFamily="18" charset="0"/>
                <a:cs typeface="Courier New" pitchFamily="49" charset="0"/>
              </a:rPr>
              <a:t>s</a:t>
            </a:r>
            <a:r>
              <a:rPr lang="en-US" sz="3500" dirty="0">
                <a:solidFill>
                  <a:srgbClr val="000000"/>
                </a:solidFill>
                <a:latin typeface="Arial Unicode MS" pitchFamily="34" charset="-128"/>
                <a:ea typeface="Times New Roman" pitchFamily="18" charset="0"/>
                <a:cs typeface="Courier New" pitchFamily="49" charset="0"/>
              </a:rPr>
              <a:t>), (-</a:t>
            </a:r>
            <a:r>
              <a:rPr lang="en-US" sz="3500" i="1" dirty="0">
                <a:solidFill>
                  <a:srgbClr val="000000"/>
                </a:solidFill>
                <a:latin typeface="Symbol" pitchFamily="18" charset="2"/>
                <a:ea typeface="Times New Roman" pitchFamily="18" charset="0"/>
                <a:cs typeface="Courier New" pitchFamily="49" charset="0"/>
              </a:rPr>
              <a:t>a</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a:solidFill>
                  <a:srgbClr val="000000"/>
                </a:solidFill>
                <a:latin typeface="Symbol" pitchFamily="18" charset="2"/>
                <a:ea typeface="Times New Roman" pitchFamily="18" charset="0"/>
                <a:cs typeface="Courier New" pitchFamily="49" charset="0"/>
              </a:rPr>
              <a:t>w</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err="1">
                <a:solidFill>
                  <a:srgbClr val="000000"/>
                </a:solidFill>
                <a:latin typeface="Arial Unicode MS" pitchFamily="34" charset="-128"/>
                <a:ea typeface="Times New Roman" pitchFamily="18" charset="0"/>
                <a:cs typeface="Courier New" pitchFamily="49" charset="0"/>
              </a:rPr>
              <a:t>f</a:t>
            </a:r>
            <a:r>
              <a:rPr lang="en-US" sz="3500" i="1" baseline="-30000" dirty="0" err="1">
                <a:solidFill>
                  <a:srgbClr val="000000"/>
                </a:solidFill>
                <a:latin typeface="Arial Unicode MS" pitchFamily="34" charset="-128"/>
                <a:ea typeface="Times New Roman" pitchFamily="18" charset="0"/>
                <a:cs typeface="Courier New" pitchFamily="49" charset="0"/>
              </a:rPr>
              <a:t>s</a:t>
            </a:r>
            <a:r>
              <a:rPr lang="en-US" sz="3500" dirty="0">
                <a:solidFill>
                  <a:srgbClr val="000000"/>
                </a:solidFill>
                <a:latin typeface="Arial Unicode MS" pitchFamily="34" charset="-128"/>
                <a:ea typeface="Times New Roman" pitchFamily="18" charset="0"/>
                <a:cs typeface="Courier New" pitchFamily="49" charset="0"/>
              </a:rPr>
              <a:t>)/(1+</a:t>
            </a:r>
            <a:r>
              <a:rPr lang="en-US" sz="3500" i="1" dirty="0">
                <a:solidFill>
                  <a:srgbClr val="000000"/>
                </a:solidFill>
                <a:latin typeface="Symbol" pitchFamily="18" charset="2"/>
                <a:ea typeface="Times New Roman" pitchFamily="18" charset="0"/>
                <a:cs typeface="Courier New" pitchFamily="49" charset="0"/>
              </a:rPr>
              <a:t> w</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err="1">
                <a:solidFill>
                  <a:srgbClr val="000000"/>
                </a:solidFill>
                <a:latin typeface="Arial Unicode MS" pitchFamily="34" charset="-128"/>
                <a:ea typeface="Times New Roman" pitchFamily="18" charset="0"/>
                <a:cs typeface="Courier New" pitchFamily="49" charset="0"/>
              </a:rPr>
              <a:t>f</a:t>
            </a:r>
            <a:r>
              <a:rPr lang="en-US" sz="3500" i="1" baseline="-30000" dirty="0" err="1">
                <a:solidFill>
                  <a:srgbClr val="000000"/>
                </a:solidFill>
                <a:latin typeface="Arial Unicode MS" pitchFamily="34" charset="-128"/>
                <a:ea typeface="Times New Roman" pitchFamily="18" charset="0"/>
                <a:cs typeface="Courier New" pitchFamily="49" charset="0"/>
              </a:rPr>
              <a:t>s</a:t>
            </a:r>
            <a:r>
              <a:rPr lang="en-US" sz="3500" dirty="0">
                <a:solidFill>
                  <a:srgbClr val="000000"/>
                </a:solidFill>
                <a:latin typeface="Arial Unicode MS" pitchFamily="34" charset="-128"/>
                <a:ea typeface="Times New Roman" pitchFamily="18" charset="0"/>
                <a:cs typeface="Courier New" pitchFamily="49" charset="0"/>
              </a:rPr>
              <a:t>)];	</a:t>
            </a:r>
          </a:p>
          <a:p>
            <a:pPr eaLnBrk="1" hangingPunct="1">
              <a:lnSpc>
                <a:spcPct val="80000"/>
              </a:lnSpc>
              <a:buFont typeface="Symbol" pitchFamily="18" charset="2"/>
              <a:buNone/>
            </a:pPr>
            <a:r>
              <a:rPr lang="en-US" sz="3500" dirty="0">
                <a:solidFill>
                  <a:schemeClr val="accent2"/>
                </a:solidFill>
                <a:latin typeface="Arial Unicode MS" pitchFamily="34" charset="-128"/>
                <a:ea typeface="Times New Roman" pitchFamily="18" charset="0"/>
                <a:cs typeface="Courier New" pitchFamily="49" charset="0"/>
              </a:rPr>
              <a:t>denominator of Transfer Function</a:t>
            </a:r>
          </a:p>
          <a:p>
            <a:pPr eaLnBrk="1" hangingPunct="1">
              <a:lnSpc>
                <a:spcPct val="80000"/>
              </a:lnSpc>
              <a:buFont typeface="Symbol" pitchFamily="18" charset="2"/>
              <a:buNone/>
            </a:pPr>
            <a:r>
              <a:rPr lang="en-US" sz="3500" dirty="0">
                <a:solidFill>
                  <a:srgbClr val="000000"/>
                </a:solidFill>
                <a:latin typeface="Arial Unicode MS" pitchFamily="34" charset="-128"/>
                <a:ea typeface="Times New Roman" pitchFamily="18" charset="0"/>
                <a:cs typeface="Courier New" pitchFamily="49" charset="0"/>
              </a:rPr>
              <a:t>A = [1, -(1-</a:t>
            </a:r>
            <a:r>
              <a:rPr lang="en-US" sz="3500" i="1" dirty="0">
                <a:solidFill>
                  <a:srgbClr val="000000"/>
                </a:solidFill>
                <a:latin typeface="Symbol" pitchFamily="18" charset="2"/>
                <a:ea typeface="Times New Roman" pitchFamily="18" charset="0"/>
                <a:cs typeface="Courier New" pitchFamily="49" charset="0"/>
              </a:rPr>
              <a:t> w</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err="1">
                <a:solidFill>
                  <a:srgbClr val="000000"/>
                </a:solidFill>
                <a:latin typeface="Arial Unicode MS" pitchFamily="34" charset="-128"/>
                <a:ea typeface="Times New Roman" pitchFamily="18" charset="0"/>
                <a:cs typeface="Courier New" pitchFamily="49" charset="0"/>
              </a:rPr>
              <a:t>f</a:t>
            </a:r>
            <a:r>
              <a:rPr lang="en-US" sz="3500" i="1" baseline="-30000" dirty="0" err="1">
                <a:solidFill>
                  <a:srgbClr val="000000"/>
                </a:solidFill>
                <a:latin typeface="Arial Unicode MS" pitchFamily="34" charset="-128"/>
                <a:ea typeface="Times New Roman" pitchFamily="18" charset="0"/>
                <a:cs typeface="Courier New" pitchFamily="49" charset="0"/>
              </a:rPr>
              <a:t>s</a:t>
            </a:r>
            <a:r>
              <a:rPr lang="en-US" sz="3500" dirty="0">
                <a:solidFill>
                  <a:srgbClr val="000000"/>
                </a:solidFill>
                <a:latin typeface="Arial Unicode MS" pitchFamily="34" charset="-128"/>
                <a:ea typeface="Times New Roman" pitchFamily="18" charset="0"/>
                <a:cs typeface="Courier New" pitchFamily="49" charset="0"/>
              </a:rPr>
              <a:t>)/(1+</a:t>
            </a:r>
            <a:r>
              <a:rPr lang="en-US" sz="3500" i="1" dirty="0">
                <a:solidFill>
                  <a:srgbClr val="000000"/>
                </a:solidFill>
                <a:latin typeface="Symbol" pitchFamily="18" charset="2"/>
                <a:ea typeface="Times New Roman" pitchFamily="18" charset="0"/>
                <a:cs typeface="Courier New" pitchFamily="49" charset="0"/>
              </a:rPr>
              <a:t> w</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err="1">
                <a:solidFill>
                  <a:srgbClr val="000000"/>
                </a:solidFill>
                <a:latin typeface="Arial Unicode MS" pitchFamily="34" charset="-128"/>
                <a:ea typeface="Times New Roman" pitchFamily="18" charset="0"/>
                <a:cs typeface="Courier New" pitchFamily="49" charset="0"/>
              </a:rPr>
              <a:t>f</a:t>
            </a:r>
            <a:r>
              <a:rPr lang="en-US" sz="3500" i="1" baseline="-30000" dirty="0" err="1">
                <a:solidFill>
                  <a:srgbClr val="000000"/>
                </a:solidFill>
                <a:latin typeface="Arial Unicode MS" pitchFamily="34" charset="-128"/>
                <a:ea typeface="Times New Roman" pitchFamily="18" charset="0"/>
                <a:cs typeface="Courier New" pitchFamily="49" charset="0"/>
              </a:rPr>
              <a:t>s</a:t>
            </a:r>
            <a:r>
              <a:rPr lang="en-US" sz="3500" dirty="0">
                <a:solidFill>
                  <a:srgbClr val="000000"/>
                </a:solidFill>
                <a:latin typeface="Arial Unicode MS" pitchFamily="34" charset="-128"/>
                <a:ea typeface="Times New Roman" pitchFamily="18" charset="0"/>
                <a:cs typeface="Courier New" pitchFamily="49" charset="0"/>
              </a:rPr>
              <a:t>)] ;	 </a:t>
            </a:r>
          </a:p>
          <a:p>
            <a:pPr eaLnBrk="1" hangingPunct="1">
              <a:lnSpc>
                <a:spcPct val="80000"/>
              </a:lnSpc>
              <a:buFont typeface="Wingdings" pitchFamily="2" charset="2"/>
              <a:buNone/>
            </a:pPr>
            <a:r>
              <a:rPr lang="en-US" sz="3500" dirty="0">
                <a:solidFill>
                  <a:srgbClr val="000000"/>
                </a:solidFill>
                <a:latin typeface="Arial Unicode MS" pitchFamily="34" charset="-128"/>
                <a:ea typeface="Times New Roman" pitchFamily="18" charset="0"/>
                <a:cs typeface="Courier New" pitchFamily="49" charset="0"/>
              </a:rPr>
              <a:t>if (abs(</a:t>
            </a:r>
            <a:r>
              <a:rPr lang="en-US" sz="3500" i="1" dirty="0">
                <a:solidFill>
                  <a:srgbClr val="000000"/>
                </a:solidFill>
                <a:latin typeface="Symbol" pitchFamily="18" charset="2"/>
                <a:ea typeface="Times New Roman" pitchFamily="18" charset="0"/>
                <a:cs typeface="Courier New" pitchFamily="49" charset="0"/>
              </a:rPr>
              <a:t>q</a:t>
            </a:r>
            <a:r>
              <a:rPr lang="en-US" sz="3500" dirty="0">
                <a:solidFill>
                  <a:srgbClr val="000000"/>
                </a:solidFill>
                <a:latin typeface="Arial Unicode MS" pitchFamily="34" charset="-128"/>
                <a:ea typeface="Times New Roman" pitchFamily="18" charset="0"/>
                <a:cs typeface="Courier New" pitchFamily="49" charset="0"/>
              </a:rPr>
              <a:t>) &lt; 90) </a:t>
            </a:r>
            <a:r>
              <a:rPr lang="en-US" sz="3500" dirty="0" err="1">
                <a:solidFill>
                  <a:srgbClr val="000000"/>
                </a:solidFill>
                <a:latin typeface="Arial Unicode MS" pitchFamily="34" charset="-128"/>
                <a:ea typeface="Times New Roman" pitchFamily="18" charset="0"/>
                <a:cs typeface="Courier New" pitchFamily="49" charset="0"/>
              </a:rPr>
              <a:t>gdelay</a:t>
            </a:r>
            <a:r>
              <a:rPr lang="en-US" sz="3500" dirty="0">
                <a:solidFill>
                  <a:srgbClr val="000000"/>
                </a:solidFill>
                <a:latin typeface="Arial Unicode MS" pitchFamily="34" charset="-128"/>
                <a:ea typeface="Times New Roman" pitchFamily="18" charset="0"/>
                <a:cs typeface="Courier New" pitchFamily="49" charset="0"/>
              </a:rPr>
              <a:t> = -</a:t>
            </a:r>
            <a:r>
              <a:rPr lang="en-US" sz="3500" i="1" dirty="0" err="1">
                <a:solidFill>
                  <a:srgbClr val="000000"/>
                </a:solidFill>
                <a:latin typeface="Arial Unicode MS" pitchFamily="34" charset="-128"/>
                <a:ea typeface="Times New Roman" pitchFamily="18" charset="0"/>
                <a:cs typeface="Courier New" pitchFamily="49" charset="0"/>
              </a:rPr>
              <a:t>f</a:t>
            </a:r>
            <a:r>
              <a:rPr lang="en-US" sz="3500" i="1" baseline="-30000" dirty="0" err="1">
                <a:solidFill>
                  <a:srgbClr val="000000"/>
                </a:solidFill>
                <a:latin typeface="Arial Unicode MS" pitchFamily="34" charset="-128"/>
                <a:ea typeface="Times New Roman" pitchFamily="18" charset="0"/>
                <a:cs typeface="Courier New" pitchFamily="49" charset="0"/>
              </a:rPr>
              <a:t>s</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a:solidFill>
                  <a:srgbClr val="000000"/>
                </a:solidFill>
                <a:latin typeface="Symbol" pitchFamily="18" charset="2"/>
                <a:ea typeface="Times New Roman" pitchFamily="18" charset="0"/>
                <a:cs typeface="Courier New" pitchFamily="49" charset="0"/>
              </a:rPr>
              <a:t> w</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a:t>
            </a:r>
            <a:r>
              <a:rPr lang="en-US" sz="3500" dirty="0" err="1">
                <a:solidFill>
                  <a:srgbClr val="000000"/>
                </a:solidFill>
                <a:latin typeface="Arial Unicode MS" pitchFamily="34" charset="-128"/>
                <a:ea typeface="Times New Roman" pitchFamily="18" charset="0"/>
                <a:cs typeface="Courier New" pitchFamily="49" charset="0"/>
              </a:rPr>
              <a:t>cos</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a:solidFill>
                  <a:srgbClr val="000000"/>
                </a:solidFill>
                <a:latin typeface="Symbol" pitchFamily="18" charset="2"/>
                <a:ea typeface="Times New Roman" pitchFamily="18" charset="0"/>
                <a:cs typeface="Courier New" pitchFamily="49" charset="0"/>
              </a:rPr>
              <a:t>q</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a:solidFill>
                  <a:srgbClr val="000000"/>
                </a:solidFill>
                <a:latin typeface="Symbol" pitchFamily="18" charset="2"/>
                <a:ea typeface="Times New Roman" pitchFamily="18" charset="0"/>
                <a:cs typeface="Courier New" pitchFamily="49" charset="0"/>
              </a:rPr>
              <a:t>p</a:t>
            </a:r>
            <a:r>
              <a:rPr lang="en-US" sz="3500" dirty="0">
                <a:solidFill>
                  <a:srgbClr val="000000"/>
                </a:solidFill>
                <a:latin typeface="Arial Unicode MS" pitchFamily="34" charset="-128"/>
                <a:ea typeface="Times New Roman" pitchFamily="18" charset="0"/>
                <a:cs typeface="Courier New" pitchFamily="49" charset="0"/>
              </a:rPr>
              <a:t>/180) - 1);</a:t>
            </a:r>
          </a:p>
          <a:p>
            <a:pPr eaLnBrk="1" hangingPunct="1">
              <a:lnSpc>
                <a:spcPct val="80000"/>
              </a:lnSpc>
              <a:buFont typeface="Wingdings" pitchFamily="2" charset="2"/>
              <a:buNone/>
            </a:pPr>
            <a:r>
              <a:rPr lang="en-US" sz="3500" dirty="0">
                <a:solidFill>
                  <a:srgbClr val="000000"/>
                </a:solidFill>
                <a:latin typeface="Arial Unicode MS" pitchFamily="34" charset="-128"/>
                <a:ea typeface="Times New Roman" pitchFamily="18" charset="0"/>
                <a:cs typeface="Courier New" pitchFamily="49" charset="0"/>
              </a:rPr>
              <a:t>else </a:t>
            </a:r>
            <a:r>
              <a:rPr lang="en-US" sz="3500" dirty="0" err="1">
                <a:solidFill>
                  <a:srgbClr val="000000"/>
                </a:solidFill>
                <a:latin typeface="Arial Unicode MS" pitchFamily="34" charset="-128"/>
                <a:ea typeface="Times New Roman" pitchFamily="18" charset="0"/>
                <a:cs typeface="Courier New" pitchFamily="49" charset="0"/>
              </a:rPr>
              <a:t>gdelay</a:t>
            </a:r>
            <a:r>
              <a:rPr lang="en-US" sz="3500" dirty="0">
                <a:solidFill>
                  <a:srgbClr val="000000"/>
                </a:solidFill>
                <a:latin typeface="Arial Unicode MS" pitchFamily="34" charset="-128"/>
                <a:ea typeface="Times New Roman" pitchFamily="18" charset="0"/>
                <a:cs typeface="Courier New" pitchFamily="49" charset="0"/>
              </a:rPr>
              <a:t> = </a:t>
            </a:r>
            <a:r>
              <a:rPr lang="en-US" sz="3500" i="1" dirty="0" err="1">
                <a:solidFill>
                  <a:srgbClr val="000000"/>
                </a:solidFill>
                <a:latin typeface="Arial Unicode MS" pitchFamily="34" charset="-128"/>
                <a:ea typeface="Times New Roman" pitchFamily="18" charset="0"/>
                <a:cs typeface="Courier New" pitchFamily="49" charset="0"/>
              </a:rPr>
              <a:t>f</a:t>
            </a:r>
            <a:r>
              <a:rPr lang="en-US" sz="3500" i="1" baseline="-30000" dirty="0" err="1">
                <a:solidFill>
                  <a:srgbClr val="000000"/>
                </a:solidFill>
                <a:latin typeface="Arial Unicode MS" pitchFamily="34" charset="-128"/>
                <a:ea typeface="Times New Roman" pitchFamily="18" charset="0"/>
                <a:cs typeface="Courier New" pitchFamily="49" charset="0"/>
              </a:rPr>
              <a:t>s</a:t>
            </a:r>
            <a:r>
              <a:rPr lang="en-US" sz="3500" dirty="0">
                <a:solidFill>
                  <a:srgbClr val="000000"/>
                </a:solidFill>
                <a:latin typeface="Arial Unicode MS" pitchFamily="34" charset="-128"/>
                <a:ea typeface="Times New Roman" pitchFamily="18" charset="0"/>
                <a:cs typeface="Courier New" pitchFamily="49" charset="0"/>
              </a:rPr>
              <a:t>/</a:t>
            </a:r>
            <a:r>
              <a:rPr lang="en-US" sz="3500" i="1" dirty="0">
                <a:solidFill>
                  <a:srgbClr val="000000"/>
                </a:solidFill>
                <a:latin typeface="Symbol" pitchFamily="18" charset="2"/>
                <a:ea typeface="Times New Roman" pitchFamily="18" charset="0"/>
                <a:cs typeface="Courier New" pitchFamily="49" charset="0"/>
              </a:rPr>
              <a:t>w</a:t>
            </a:r>
            <a:r>
              <a:rPr lang="en-US" sz="3500" baseline="-30000" dirty="0">
                <a:solidFill>
                  <a:srgbClr val="000000"/>
                </a:solidFill>
                <a:latin typeface="Arial Unicode MS" pitchFamily="34" charset="-128"/>
                <a:ea typeface="Times New Roman" pitchFamily="18" charset="0"/>
                <a:cs typeface="Courier New" pitchFamily="49" charset="0"/>
              </a:rPr>
              <a:t>0</a:t>
            </a:r>
            <a:r>
              <a:rPr lang="en-US" sz="3500" dirty="0">
                <a:solidFill>
                  <a:srgbClr val="000000"/>
                </a:solidFill>
                <a:latin typeface="Arial Unicode MS" pitchFamily="34" charset="-128"/>
                <a:ea typeface="Times New Roman" pitchFamily="18" charset="0"/>
                <a:cs typeface="Courier New" pitchFamily="49" charset="0"/>
              </a:rPr>
              <a:t>*((abs(</a:t>
            </a:r>
            <a:r>
              <a:rPr lang="en-US" sz="3500" i="1" dirty="0">
                <a:solidFill>
                  <a:srgbClr val="000000"/>
                </a:solidFill>
                <a:latin typeface="Symbol" pitchFamily="18" charset="2"/>
                <a:ea typeface="Times New Roman" pitchFamily="18" charset="0"/>
                <a:cs typeface="Courier New" pitchFamily="49" charset="0"/>
              </a:rPr>
              <a:t>q</a:t>
            </a:r>
            <a:r>
              <a:rPr lang="en-US" sz="3500" dirty="0">
                <a:solidFill>
                  <a:srgbClr val="000000"/>
                </a:solidFill>
                <a:latin typeface="Arial Unicode MS" pitchFamily="34" charset="-128"/>
                <a:ea typeface="Times New Roman" pitchFamily="18" charset="0"/>
                <a:cs typeface="Courier New" pitchFamily="49" charset="0"/>
              </a:rPr>
              <a:t>) - 90)*</a:t>
            </a:r>
            <a:r>
              <a:rPr lang="en-US" sz="3500" i="1" dirty="0">
                <a:solidFill>
                  <a:srgbClr val="000000"/>
                </a:solidFill>
                <a:latin typeface="Symbol" pitchFamily="18" charset="2"/>
                <a:ea typeface="Times New Roman" pitchFamily="18" charset="0"/>
                <a:cs typeface="Courier New" pitchFamily="49" charset="0"/>
              </a:rPr>
              <a:t>p</a:t>
            </a:r>
            <a:r>
              <a:rPr lang="en-US" sz="3500" dirty="0">
                <a:solidFill>
                  <a:srgbClr val="000000"/>
                </a:solidFill>
                <a:latin typeface="Arial Unicode MS" pitchFamily="34" charset="-128"/>
                <a:ea typeface="Times New Roman" pitchFamily="18" charset="0"/>
                <a:cs typeface="Courier New" pitchFamily="49" charset="0"/>
              </a:rPr>
              <a:t>/180 + 1);</a:t>
            </a:r>
          </a:p>
          <a:p>
            <a:pPr eaLnBrk="1" hangingPunct="1">
              <a:lnSpc>
                <a:spcPct val="80000"/>
              </a:lnSpc>
              <a:buFont typeface="Wingdings" pitchFamily="2" charset="2"/>
              <a:buNone/>
            </a:pPr>
            <a:r>
              <a:rPr lang="en-US" sz="3500" dirty="0">
                <a:solidFill>
                  <a:srgbClr val="000000"/>
                </a:solidFill>
                <a:latin typeface="Arial Unicode MS" pitchFamily="34" charset="-128"/>
                <a:ea typeface="Times New Roman" pitchFamily="18" charset="0"/>
                <a:cs typeface="Courier New" pitchFamily="49" charset="0"/>
              </a:rPr>
              <a:t>a = (1-gdelay)/(1+gdelay);      </a:t>
            </a:r>
          </a:p>
          <a:p>
            <a:pPr eaLnBrk="1" hangingPunct="1">
              <a:lnSpc>
                <a:spcPct val="80000"/>
              </a:lnSpc>
              <a:buFont typeface="Wingdings" pitchFamily="2" charset="2"/>
              <a:buNone/>
            </a:pPr>
            <a:r>
              <a:rPr lang="en-US" sz="3500" dirty="0" err="1">
                <a:solidFill>
                  <a:schemeClr val="accent2"/>
                </a:solidFill>
                <a:latin typeface="Arial Unicode MS" pitchFamily="34" charset="-128"/>
                <a:ea typeface="Times New Roman" pitchFamily="18" charset="0"/>
                <a:cs typeface="Courier New" pitchFamily="49" charset="0"/>
              </a:rPr>
              <a:t>allpass</a:t>
            </a:r>
            <a:r>
              <a:rPr lang="en-US" sz="3500" dirty="0">
                <a:solidFill>
                  <a:schemeClr val="accent2"/>
                </a:solidFill>
                <a:latin typeface="Arial Unicode MS" pitchFamily="34" charset="-128"/>
                <a:ea typeface="Times New Roman" pitchFamily="18" charset="0"/>
                <a:cs typeface="Courier New" pitchFamily="49" charset="0"/>
              </a:rPr>
              <a:t> filter coefficient</a:t>
            </a:r>
          </a:p>
          <a:p>
            <a:pPr eaLnBrk="1" hangingPunct="1">
              <a:lnSpc>
                <a:spcPct val="80000"/>
              </a:lnSpc>
              <a:buFont typeface="Wingdings" pitchFamily="2" charset="2"/>
              <a:buNone/>
            </a:pPr>
            <a:r>
              <a:rPr lang="en-US" sz="3500" dirty="0" err="1">
                <a:solidFill>
                  <a:srgbClr val="000000"/>
                </a:solidFill>
                <a:latin typeface="Arial Unicode MS" pitchFamily="34" charset="-128"/>
                <a:ea typeface="Times New Roman" pitchFamily="18" charset="0"/>
                <a:cs typeface="Courier New" pitchFamily="49" charset="0"/>
              </a:rPr>
              <a:t>out</a:t>
            </a:r>
            <a:r>
              <a:rPr lang="en-US" sz="3500" baseline="-30000" dirty="0" err="1">
                <a:solidFill>
                  <a:srgbClr val="000000"/>
                </a:solidFill>
                <a:latin typeface="Arial Unicode MS" pitchFamily="34" charset="-128"/>
                <a:ea typeface="Times New Roman" pitchFamily="18" charset="0"/>
                <a:cs typeface="Courier New" pitchFamily="49" charset="0"/>
              </a:rPr>
              <a:t>magn</a:t>
            </a:r>
            <a:r>
              <a:rPr lang="en-US" sz="3500" dirty="0">
                <a:solidFill>
                  <a:srgbClr val="000000"/>
                </a:solidFill>
                <a:latin typeface="Arial Unicode MS" pitchFamily="34" charset="-128"/>
                <a:ea typeface="Times New Roman" pitchFamily="18" charset="0"/>
                <a:cs typeface="Courier New" pitchFamily="49" charset="0"/>
              </a:rPr>
              <a:t> = filter(B, A, input);</a:t>
            </a:r>
          </a:p>
          <a:p>
            <a:pPr eaLnBrk="1" hangingPunct="1">
              <a:lnSpc>
                <a:spcPct val="80000"/>
              </a:lnSpc>
              <a:buFont typeface="Wingdings" pitchFamily="2" charset="2"/>
              <a:buNone/>
            </a:pPr>
            <a:r>
              <a:rPr lang="en-US" sz="3500" dirty="0">
                <a:solidFill>
                  <a:srgbClr val="000000"/>
                </a:solidFill>
                <a:latin typeface="Arial Unicode MS" pitchFamily="34" charset="-128"/>
                <a:ea typeface="Times New Roman" pitchFamily="18" charset="0"/>
                <a:cs typeface="Courier New" pitchFamily="49" charset="0"/>
              </a:rPr>
              <a:t>output = filter([a, 1],[1, a], </a:t>
            </a:r>
            <a:r>
              <a:rPr lang="en-US" sz="3500" dirty="0" err="1">
                <a:solidFill>
                  <a:srgbClr val="000000"/>
                </a:solidFill>
                <a:latin typeface="Arial Unicode MS" pitchFamily="34" charset="-128"/>
                <a:ea typeface="Times New Roman" pitchFamily="18" charset="0"/>
                <a:cs typeface="Courier New" pitchFamily="49" charset="0"/>
              </a:rPr>
              <a:t>out</a:t>
            </a:r>
            <a:r>
              <a:rPr lang="en-US" sz="3500" baseline="-30000" dirty="0" err="1">
                <a:solidFill>
                  <a:srgbClr val="000000"/>
                </a:solidFill>
                <a:latin typeface="Arial Unicode MS" pitchFamily="34" charset="-128"/>
                <a:ea typeface="Times New Roman" pitchFamily="18" charset="0"/>
                <a:cs typeface="Courier New" pitchFamily="49" charset="0"/>
              </a:rPr>
              <a:t>magn</a:t>
            </a:r>
            <a:r>
              <a:rPr lang="en-US" sz="3500" dirty="0">
                <a:solidFill>
                  <a:srgbClr val="000000"/>
                </a:solidFill>
                <a:latin typeface="Arial Unicode MS" pitchFamily="34" charset="-128"/>
                <a:ea typeface="Times New Roman" pitchFamily="18" charset="0"/>
                <a:cs typeface="Courier New" pitchFamily="49" charset="0"/>
              </a:rPr>
              <a:t>);</a:t>
            </a:r>
            <a:r>
              <a:rPr lang="en-US" sz="3500" dirty="0">
                <a:ea typeface="Times New Roman" pitchFamily="18" charset="0"/>
                <a:cs typeface="Courier New" pitchFamily="49"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The Dolby Evolution</a:t>
            </a:r>
          </a:p>
        </p:txBody>
      </p:sp>
      <p:pic>
        <p:nvPicPr>
          <p:cNvPr id="20482" name="Picture 2" descr="C:\Users\Martin\Desktop\Spatial_Audio_Lecture-14.png"/>
          <p:cNvPicPr>
            <a:picLocks noChangeAspect="1" noChangeArrowheads="1"/>
          </p:cNvPicPr>
          <p:nvPr/>
        </p:nvPicPr>
        <p:blipFill>
          <a:blip r:embed="rId3" cstate="print"/>
          <a:srcRect/>
          <a:stretch>
            <a:fillRect/>
          </a:stretch>
        </p:blipFill>
        <p:spPr bwMode="auto">
          <a:xfrm>
            <a:off x="609600" y="1930401"/>
            <a:ext cx="12293601" cy="4368799"/>
          </a:xfrm>
          <a:prstGeom prst="rect">
            <a:avLst/>
          </a:prstGeom>
          <a:noFill/>
          <a:ln w="9525">
            <a:noFill/>
            <a:miter lim="800000"/>
            <a:headEnd/>
            <a:tailEnd/>
          </a:ln>
        </p:spPr>
      </p:pic>
      <p:sp>
        <p:nvSpPr>
          <p:cNvPr id="5" name="Content Placeholder 2"/>
          <p:cNvSpPr>
            <a:spLocks noGrp="1"/>
          </p:cNvSpPr>
          <p:nvPr>
            <p:ph idx="1"/>
          </p:nvPr>
        </p:nvSpPr>
        <p:spPr>
          <a:xfrm>
            <a:off x="1341120" y="6502400"/>
            <a:ext cx="11054080" cy="2849316"/>
          </a:xfrm>
        </p:spPr>
        <p:txBody>
          <a:bodyPr>
            <a:normAutofit fontScale="92500" lnSpcReduction="10000"/>
          </a:bodyPr>
          <a:lstStyle/>
          <a:p>
            <a:pPr marL="585207" fontAlgn="auto">
              <a:spcAft>
                <a:spcPts val="0"/>
              </a:spcAft>
              <a:buFont typeface="Wingdings"/>
              <a:buChar char=""/>
              <a:defRPr/>
            </a:pPr>
            <a:r>
              <a:rPr lang="en-GB" dirty="0"/>
              <a:t>1941, Fantasia – First Multichannel Audio</a:t>
            </a:r>
          </a:p>
          <a:p>
            <a:pPr marL="585207" fontAlgn="auto">
              <a:spcAft>
                <a:spcPts val="0"/>
              </a:spcAft>
              <a:buFont typeface="Wingdings"/>
              <a:buChar char=""/>
              <a:defRPr/>
            </a:pPr>
            <a:r>
              <a:rPr lang="en-GB" dirty="0"/>
              <a:t>1986 – Stereo TV!!</a:t>
            </a:r>
          </a:p>
          <a:p>
            <a:pPr marL="585207" fontAlgn="auto">
              <a:spcAft>
                <a:spcPts val="0"/>
              </a:spcAft>
              <a:buFont typeface="Wingdings"/>
              <a:buChar char=""/>
              <a:defRPr/>
            </a:pPr>
            <a:r>
              <a:rPr lang="en-GB" dirty="0"/>
              <a:t>1987 – 4ch Pro Logic</a:t>
            </a:r>
          </a:p>
          <a:p>
            <a:pPr marL="585207" fontAlgn="auto">
              <a:spcAft>
                <a:spcPts val="0"/>
              </a:spcAft>
              <a:buFont typeface="Wingdings"/>
              <a:buChar char=""/>
              <a:defRPr/>
            </a:pPr>
            <a:r>
              <a:rPr lang="en-GB" dirty="0"/>
              <a:t>1992 – Dolby Digital 5.1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ITU Recommended 5.1</a:t>
            </a:r>
          </a:p>
        </p:txBody>
      </p:sp>
      <p:pic>
        <p:nvPicPr>
          <p:cNvPr id="24578" name="Content Placeholder 3" descr="5.1.jpg"/>
          <p:cNvPicPr>
            <a:picLocks noGrp="1" noChangeAspect="1"/>
          </p:cNvPicPr>
          <p:nvPr>
            <p:ph idx="1"/>
          </p:nvPr>
        </p:nvPicPr>
        <p:blipFill>
          <a:blip r:embed="rId3" cstate="print"/>
          <a:srcRect/>
          <a:stretch>
            <a:fillRect/>
          </a:stretch>
        </p:blipFill>
        <p:spPr>
          <a:xfrm>
            <a:off x="2214882" y="1747521"/>
            <a:ext cx="5791199" cy="4754880"/>
          </a:xfrm>
        </p:spPr>
      </p:pic>
      <p:sp>
        <p:nvSpPr>
          <p:cNvPr id="5" name="Content Placeholder 2"/>
          <p:cNvSpPr txBox="1">
            <a:spLocks/>
          </p:cNvSpPr>
          <p:nvPr/>
        </p:nvSpPr>
        <p:spPr>
          <a:xfrm>
            <a:off x="1524001" y="6804942"/>
            <a:ext cx="11054080" cy="2745458"/>
          </a:xfrm>
          <a:prstGeom prst="rect">
            <a:avLst/>
          </a:prstGeom>
        </p:spPr>
        <p:txBody>
          <a:bodyPr lIns="130046" tIns="65023" rIns="130046" bIns="65023">
            <a:normAutofit fontScale="77500" lnSpcReduction="20000"/>
          </a:bodyPr>
          <a:lstStyle/>
          <a:p>
            <a:pPr marL="585207" indent="-487672" algn="l" fontAlgn="auto">
              <a:spcBef>
                <a:spcPts val="996"/>
              </a:spcBef>
              <a:spcAft>
                <a:spcPts val="0"/>
              </a:spcAft>
              <a:buClr>
                <a:schemeClr val="tx2"/>
              </a:buClr>
              <a:buSzPct val="95000"/>
              <a:buFont typeface="Wingdings"/>
              <a:buChar char=""/>
              <a:defRPr/>
            </a:pPr>
            <a:r>
              <a:rPr lang="en-GB" sz="4300" dirty="0">
                <a:latin typeface="+mn-lt"/>
              </a:rPr>
              <a:t>5 Full bandwidth channels</a:t>
            </a:r>
          </a:p>
          <a:p>
            <a:pPr marL="585207" indent="-487672" algn="l" fontAlgn="auto">
              <a:spcBef>
                <a:spcPts val="996"/>
              </a:spcBef>
              <a:spcAft>
                <a:spcPts val="0"/>
              </a:spcAft>
              <a:buClr>
                <a:schemeClr val="tx2"/>
              </a:buClr>
              <a:buSzPct val="95000"/>
              <a:buFont typeface="Wingdings"/>
              <a:buChar char=""/>
              <a:defRPr/>
            </a:pPr>
            <a:r>
              <a:rPr lang="en-GB" sz="4300" dirty="0">
                <a:latin typeface="+mn-lt"/>
              </a:rPr>
              <a:t>Low Frequency Extension channel</a:t>
            </a:r>
          </a:p>
          <a:p>
            <a:pPr marL="585207" indent="-487672" algn="l" fontAlgn="auto">
              <a:spcBef>
                <a:spcPts val="996"/>
              </a:spcBef>
              <a:spcAft>
                <a:spcPts val="0"/>
              </a:spcAft>
              <a:buClr>
                <a:schemeClr val="tx2"/>
              </a:buClr>
              <a:buSzPct val="95000"/>
              <a:buFont typeface="Wingdings"/>
              <a:buChar char=""/>
              <a:defRPr/>
            </a:pPr>
            <a:r>
              <a:rPr lang="en-GB" sz="4300" dirty="0">
                <a:latin typeface="+mn-lt"/>
              </a:rPr>
              <a:t>All speakers equidistant</a:t>
            </a:r>
          </a:p>
          <a:p>
            <a:pPr marL="585207" indent="-487672" algn="l" fontAlgn="auto">
              <a:spcBef>
                <a:spcPts val="996"/>
              </a:spcBef>
              <a:spcAft>
                <a:spcPts val="0"/>
              </a:spcAft>
              <a:buClr>
                <a:schemeClr val="tx2"/>
              </a:buClr>
              <a:buSzPct val="95000"/>
              <a:buFont typeface="Wingdings"/>
              <a:buChar char=""/>
              <a:defRPr/>
            </a:pPr>
            <a:r>
              <a:rPr lang="en-GB" sz="4300" dirty="0">
                <a:latin typeface="+mn-lt"/>
              </a:rPr>
              <a:t>Variations with rear channel at +/-135</a:t>
            </a:r>
          </a:p>
          <a:p>
            <a:pPr marL="585207" indent="-487672" algn="l" fontAlgn="auto">
              <a:spcBef>
                <a:spcPts val="996"/>
              </a:spcBef>
              <a:spcAft>
                <a:spcPts val="0"/>
              </a:spcAft>
              <a:buClr>
                <a:schemeClr val="tx2"/>
              </a:buClr>
              <a:buSzPct val="95000"/>
              <a:buFont typeface="Wingdings"/>
              <a:buChar char=""/>
              <a:defRPr/>
            </a:pPr>
            <a:r>
              <a:rPr lang="en-GB" sz="4300" dirty="0">
                <a:latin typeface="+mn-lt"/>
              </a:rPr>
              <a:t>Large Gap between surround channels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5.1 Recording Arrays</a:t>
            </a:r>
          </a:p>
        </p:txBody>
      </p:sp>
      <p:pic>
        <p:nvPicPr>
          <p:cNvPr id="26626" name="Picture 3" descr="double-ms-cmit-e.jpg"/>
          <p:cNvPicPr>
            <a:picLocks noChangeAspect="1"/>
          </p:cNvPicPr>
          <p:nvPr/>
        </p:nvPicPr>
        <p:blipFill>
          <a:blip r:embed="rId3" cstate="print"/>
          <a:srcRect/>
          <a:stretch>
            <a:fillRect/>
          </a:stretch>
        </p:blipFill>
        <p:spPr bwMode="auto">
          <a:xfrm>
            <a:off x="6705600" y="1828801"/>
            <a:ext cx="5206436" cy="7213601"/>
          </a:xfrm>
          <a:prstGeom prst="rect">
            <a:avLst/>
          </a:prstGeom>
          <a:noFill/>
          <a:ln w="9525">
            <a:noFill/>
            <a:miter lim="800000"/>
            <a:headEnd/>
            <a:tailEnd/>
          </a:ln>
        </p:spPr>
      </p:pic>
      <p:pic>
        <p:nvPicPr>
          <p:cNvPr id="26627" name="Picture 6" descr="img1904 copy.jpg"/>
          <p:cNvPicPr>
            <a:picLocks noChangeAspect="1"/>
          </p:cNvPicPr>
          <p:nvPr/>
        </p:nvPicPr>
        <p:blipFill>
          <a:blip r:embed="rId4" cstate="print"/>
          <a:srcRect/>
          <a:stretch>
            <a:fillRect/>
          </a:stretch>
        </p:blipFill>
        <p:spPr bwMode="auto">
          <a:xfrm>
            <a:off x="1524001" y="1794934"/>
            <a:ext cx="4470400" cy="7204568"/>
          </a:xfrm>
          <a:prstGeom prst="rect">
            <a:avLst/>
          </a:prstGeom>
          <a:noFill/>
          <a:ln w="9525">
            <a:noFill/>
            <a:miter lim="800000"/>
            <a:headEnd/>
            <a:tailEnd/>
          </a:ln>
        </p:spPr>
      </p:pic>
      <p:sp>
        <p:nvSpPr>
          <p:cNvPr id="26628" name="TextBox 8"/>
          <p:cNvSpPr txBox="1">
            <a:spLocks noChangeArrowheads="1"/>
          </p:cNvSpPr>
          <p:nvPr/>
        </p:nvSpPr>
        <p:spPr bwMode="auto">
          <a:xfrm>
            <a:off x="1780590" y="8940800"/>
            <a:ext cx="4140104" cy="777647"/>
          </a:xfrm>
          <a:prstGeom prst="rect">
            <a:avLst/>
          </a:prstGeom>
          <a:noFill/>
          <a:ln w="9525">
            <a:noFill/>
            <a:miter lim="800000"/>
            <a:headEnd/>
            <a:tailEnd/>
          </a:ln>
        </p:spPr>
        <p:txBody>
          <a:bodyPr wrap="none" lIns="130046" tIns="65023" rIns="130046" bIns="65023">
            <a:spAutoFit/>
          </a:bodyPr>
          <a:lstStyle/>
          <a:p>
            <a:r>
              <a:rPr lang="en-GB" i="1">
                <a:latin typeface="Corbel" pitchFamily="34" charset="0"/>
              </a:rPr>
              <a:t>Hamasaki  Square</a:t>
            </a:r>
          </a:p>
        </p:txBody>
      </p:sp>
      <p:sp>
        <p:nvSpPr>
          <p:cNvPr id="26629" name="TextBox 9"/>
          <p:cNvSpPr txBox="1">
            <a:spLocks noChangeArrowheads="1"/>
          </p:cNvSpPr>
          <p:nvPr/>
        </p:nvSpPr>
        <p:spPr bwMode="auto">
          <a:xfrm>
            <a:off x="7503477" y="8940800"/>
            <a:ext cx="4513796" cy="777647"/>
          </a:xfrm>
          <a:prstGeom prst="rect">
            <a:avLst/>
          </a:prstGeom>
          <a:noFill/>
          <a:ln w="9525">
            <a:noFill/>
            <a:miter lim="800000"/>
            <a:headEnd/>
            <a:tailEnd/>
          </a:ln>
        </p:spPr>
        <p:txBody>
          <a:bodyPr wrap="none" lIns="130046" tIns="65023" rIns="130046" bIns="65023">
            <a:spAutoFit/>
          </a:bodyPr>
          <a:lstStyle/>
          <a:p>
            <a:r>
              <a:rPr lang="en-GB" i="1">
                <a:latin typeface="Corbel" pitchFamily="34" charset="0"/>
              </a:rPr>
              <a:t>Schoeps Double 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Surround Decca Tree</a:t>
            </a:r>
          </a:p>
        </p:txBody>
      </p:sp>
      <p:sp>
        <p:nvSpPr>
          <p:cNvPr id="50178" name="TextBox 4"/>
          <p:cNvSpPr txBox="1">
            <a:spLocks noChangeArrowheads="1"/>
          </p:cNvSpPr>
          <p:nvPr/>
        </p:nvSpPr>
        <p:spPr bwMode="auto">
          <a:xfrm>
            <a:off x="728860" y="9024339"/>
            <a:ext cx="11556108" cy="623758"/>
          </a:xfrm>
          <a:prstGeom prst="rect">
            <a:avLst/>
          </a:prstGeom>
          <a:noFill/>
          <a:ln w="9525">
            <a:noFill/>
            <a:miter lim="800000"/>
            <a:headEnd/>
            <a:tailEnd/>
          </a:ln>
        </p:spPr>
        <p:txBody>
          <a:bodyPr wrap="none" lIns="130046" tIns="65023" rIns="130046" bIns="65023">
            <a:spAutoFit/>
          </a:bodyPr>
          <a:lstStyle/>
          <a:p>
            <a:r>
              <a:rPr lang="en-GB" sz="3200" dirty="0">
                <a:latin typeface="Corbel" pitchFamily="34" charset="0"/>
              </a:rPr>
              <a:t>www.wesdooley.com/pdf/Surround_Sound_Decca_Tree-urtext.pdf</a:t>
            </a:r>
            <a:endParaRPr lang="en-GB" dirty="0">
              <a:latin typeface="Corbel" pitchFamily="34" charset="0"/>
            </a:endParaRPr>
          </a:p>
        </p:txBody>
      </p:sp>
      <p:pic>
        <p:nvPicPr>
          <p:cNvPr id="50179" name="Picture 5" descr="Surround_Sound_Decca_Tree-urtext-8.png"/>
          <p:cNvPicPr>
            <a:picLocks noChangeAspect="1"/>
          </p:cNvPicPr>
          <p:nvPr/>
        </p:nvPicPr>
        <p:blipFill>
          <a:blip r:embed="rId3" cstate="print"/>
          <a:srcRect/>
          <a:stretch>
            <a:fillRect/>
          </a:stretch>
        </p:blipFill>
        <p:spPr bwMode="auto">
          <a:xfrm>
            <a:off x="1524001" y="1828801"/>
            <a:ext cx="9981635" cy="7213601"/>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6" descr="white.jpg"/>
          <p:cNvPicPr>
            <a:picLocks noChangeAspect="1"/>
          </p:cNvPicPr>
          <p:nvPr/>
        </p:nvPicPr>
        <p:blipFill>
          <a:blip r:embed="rId3" cstate="print"/>
          <a:srcRect/>
          <a:stretch>
            <a:fillRect/>
          </a:stretch>
        </p:blipFill>
        <p:spPr bwMode="auto">
          <a:xfrm>
            <a:off x="2743201" y="2251005"/>
            <a:ext cx="7550009" cy="7096195"/>
          </a:xfrm>
          <a:prstGeom prst="rect">
            <a:avLst/>
          </a:prstGeom>
          <a:noFill/>
          <a:ln w="9525">
            <a:noFill/>
            <a:miter lim="800000"/>
            <a:headEnd/>
            <a:tailEnd/>
          </a:ln>
        </p:spPr>
      </p:pic>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7.1 Speaker Layout</a:t>
            </a:r>
          </a:p>
        </p:txBody>
      </p:sp>
      <p:pic>
        <p:nvPicPr>
          <p:cNvPr id="30723" name="Content Placeholder 4" descr="speakerplacement-7-1.gif"/>
          <p:cNvPicPr>
            <a:picLocks noGrp="1" noChangeAspect="1"/>
          </p:cNvPicPr>
          <p:nvPr>
            <p:ph idx="1"/>
          </p:nvPr>
        </p:nvPicPr>
        <p:blipFill>
          <a:blip r:embed="rId4" cstate="print"/>
          <a:srcRect/>
          <a:stretch>
            <a:fillRect/>
          </a:stretch>
        </p:blipFill>
        <p:spPr>
          <a:xfrm>
            <a:off x="3048000" y="2540001"/>
            <a:ext cx="6908800" cy="6655929"/>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Improvement over 5.1</a:t>
            </a:r>
          </a:p>
        </p:txBody>
      </p:sp>
      <p:sp>
        <p:nvSpPr>
          <p:cNvPr id="32770" name="Content Placeholder 2"/>
          <p:cNvSpPr>
            <a:spLocks noGrp="1"/>
          </p:cNvSpPr>
          <p:nvPr>
            <p:ph idx="1"/>
          </p:nvPr>
        </p:nvSpPr>
        <p:spPr>
          <a:xfrm>
            <a:off x="1300480" y="4673601"/>
            <a:ext cx="11054080" cy="5080000"/>
          </a:xfrm>
        </p:spPr>
        <p:txBody>
          <a:bodyPr/>
          <a:lstStyle/>
          <a:p>
            <a:r>
              <a:rPr lang="en-GB" sz="4000" dirty="0"/>
              <a:t>Fills most of 5.1 gaps</a:t>
            </a:r>
          </a:p>
          <a:p>
            <a:r>
              <a:rPr lang="en-GB" sz="4000" dirty="0"/>
              <a:t>Still suitable for home users</a:t>
            </a:r>
          </a:p>
          <a:p>
            <a:r>
              <a:rPr lang="en-GB" sz="4000" dirty="0" err="1"/>
              <a:t>BluRay</a:t>
            </a:r>
            <a:r>
              <a:rPr lang="en-GB" sz="4000" dirty="0"/>
              <a:t> uses 8 uncompressed full bandwidth channels</a:t>
            </a:r>
          </a:p>
          <a:p>
            <a:r>
              <a:rPr lang="en-GB" sz="4000" dirty="0"/>
              <a:t>192KHz 24Bit over HDMI 1.3</a:t>
            </a:r>
          </a:p>
          <a:p>
            <a:r>
              <a:rPr lang="en-GB" sz="4000" dirty="0"/>
              <a:t>Backwards compatibility to 5.1 and its Dolby and DTS formats</a:t>
            </a:r>
          </a:p>
        </p:txBody>
      </p:sp>
      <p:pic>
        <p:nvPicPr>
          <p:cNvPr id="32771" name="Picture 3" descr="white.jpg"/>
          <p:cNvPicPr>
            <a:picLocks noChangeAspect="1"/>
          </p:cNvPicPr>
          <p:nvPr/>
        </p:nvPicPr>
        <p:blipFill>
          <a:blip r:embed="rId3" cstate="print"/>
          <a:srcRect/>
          <a:stretch>
            <a:fillRect/>
          </a:stretch>
        </p:blipFill>
        <p:spPr bwMode="auto">
          <a:xfrm>
            <a:off x="8636001" y="1828800"/>
            <a:ext cx="3454400" cy="3341511"/>
          </a:xfrm>
          <a:prstGeom prst="rect">
            <a:avLst/>
          </a:prstGeom>
          <a:noFill/>
          <a:ln w="9525">
            <a:noFill/>
            <a:miter lim="800000"/>
            <a:headEnd/>
            <a:tailEnd/>
          </a:ln>
        </p:spPr>
      </p:pic>
      <p:pic>
        <p:nvPicPr>
          <p:cNvPr id="32772" name="Content Placeholder 4" descr="speakerplacement-7-1.gif"/>
          <p:cNvPicPr>
            <a:picLocks noChangeAspect="1"/>
          </p:cNvPicPr>
          <p:nvPr/>
        </p:nvPicPr>
        <p:blipFill>
          <a:blip r:embed="rId4" cstate="print"/>
          <a:srcRect/>
          <a:stretch>
            <a:fillRect/>
          </a:stretch>
        </p:blipFill>
        <p:spPr bwMode="auto">
          <a:xfrm>
            <a:off x="8737600" y="1930401"/>
            <a:ext cx="3253458" cy="3136053"/>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3D7.1</a:t>
            </a:r>
          </a:p>
        </p:txBody>
      </p:sp>
      <p:sp>
        <p:nvSpPr>
          <p:cNvPr id="34818" name="Content Placeholder 2"/>
          <p:cNvSpPr>
            <a:spLocks noGrp="1"/>
          </p:cNvSpPr>
          <p:nvPr>
            <p:ph idx="1"/>
          </p:nvPr>
        </p:nvSpPr>
        <p:spPr>
          <a:xfrm>
            <a:off x="1320801" y="5689600"/>
            <a:ext cx="11054080" cy="3352801"/>
          </a:xfrm>
        </p:spPr>
        <p:txBody>
          <a:bodyPr/>
          <a:lstStyle/>
          <a:p>
            <a:r>
              <a:rPr lang="en-GB"/>
              <a:t>Almost compatible with 5.1</a:t>
            </a:r>
          </a:p>
          <a:p>
            <a:r>
              <a:rPr lang="en-GB"/>
              <a:t>Gives height information</a:t>
            </a:r>
          </a:p>
          <a:p>
            <a:r>
              <a:rPr lang="en-GB"/>
              <a:t>Uses a Tetrahedron for equidistant speaker locations</a:t>
            </a:r>
          </a:p>
          <a:p>
            <a:pPr>
              <a:buFont typeface="Wingdings" pitchFamily="2" charset="2"/>
              <a:buNone/>
            </a:pPr>
            <a:endParaRPr lang="en-GB"/>
          </a:p>
        </p:txBody>
      </p:sp>
      <p:pic>
        <p:nvPicPr>
          <p:cNvPr id="34819" name="Picture 1" descr="C:\Users\Martin\Desktop\3d71.png"/>
          <p:cNvPicPr>
            <a:picLocks noChangeAspect="1" noChangeArrowheads="1"/>
          </p:cNvPicPr>
          <p:nvPr/>
        </p:nvPicPr>
        <p:blipFill>
          <a:blip r:embed="rId3" cstate="print"/>
          <a:srcRect/>
          <a:stretch>
            <a:fillRect/>
          </a:stretch>
        </p:blipFill>
        <p:spPr bwMode="auto">
          <a:xfrm>
            <a:off x="1117601" y="1727201"/>
            <a:ext cx="4088835" cy="2835769"/>
          </a:xfrm>
          <a:prstGeom prst="rect">
            <a:avLst/>
          </a:prstGeom>
          <a:noFill/>
          <a:ln w="9525">
            <a:noFill/>
            <a:miter lim="800000"/>
            <a:headEnd/>
            <a:tailEnd/>
          </a:ln>
        </p:spPr>
      </p:pic>
      <p:pic>
        <p:nvPicPr>
          <p:cNvPr id="34820" name="Picture 3" descr="C:\Users\Martin\Desktop\3d71table.png"/>
          <p:cNvPicPr>
            <a:picLocks noChangeAspect="1" noChangeArrowheads="1"/>
          </p:cNvPicPr>
          <p:nvPr/>
        </p:nvPicPr>
        <p:blipFill>
          <a:blip r:embed="rId4" cstate="print"/>
          <a:srcRect/>
          <a:stretch>
            <a:fillRect/>
          </a:stretch>
        </p:blipFill>
        <p:spPr bwMode="auto">
          <a:xfrm>
            <a:off x="5486400" y="2032000"/>
            <a:ext cx="7261013" cy="2032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3D7.1 Picture</a:t>
            </a:r>
          </a:p>
        </p:txBody>
      </p:sp>
      <p:pic>
        <p:nvPicPr>
          <p:cNvPr id="36866" name="Picture 1" descr="C:\Users\Martin\Desktop\3d71.png"/>
          <p:cNvPicPr>
            <a:picLocks noChangeAspect="1" noChangeArrowheads="1"/>
          </p:cNvPicPr>
          <p:nvPr/>
        </p:nvPicPr>
        <p:blipFill>
          <a:blip r:embed="rId3" cstate="print"/>
          <a:srcRect/>
          <a:stretch>
            <a:fillRect/>
          </a:stretch>
        </p:blipFill>
        <p:spPr bwMode="auto">
          <a:xfrm>
            <a:off x="1117601" y="1727201"/>
            <a:ext cx="10986347" cy="7619999"/>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eaLnBrk="1" hangingPunct="1"/>
            <a:r>
              <a:rPr lang="en-US"/>
              <a:t>Delay time of first pinna echo</a:t>
            </a:r>
          </a:p>
        </p:txBody>
      </p:sp>
      <p:sp>
        <p:nvSpPr>
          <p:cNvPr id="30723" name="Rectangle 2"/>
          <p:cNvSpPr>
            <a:spLocks noGrp="1" noChangeArrowheads="1"/>
          </p:cNvSpPr>
          <p:nvPr>
            <p:ph type="body" idx="1"/>
          </p:nvPr>
        </p:nvSpPr>
        <p:spPr>
          <a:xfrm>
            <a:off x="21680" y="1060376"/>
            <a:ext cx="12814300" cy="8547100"/>
          </a:xfrm>
        </p:spPr>
        <p:txBody>
          <a:bodyPr anchor="t"/>
          <a:lstStyle/>
          <a:p>
            <a:pPr marL="635000" eaLnBrk="1" hangingPunct="1"/>
            <a:r>
              <a:rPr lang="en-US" dirty="0"/>
              <a:t>First echo time is function of </a:t>
            </a:r>
            <a:r>
              <a:rPr lang="en-US" dirty="0">
                <a:solidFill>
                  <a:srgbClr val="0000FF"/>
                </a:solidFill>
              </a:rPr>
              <a:t>azimuth</a:t>
            </a:r>
            <a:r>
              <a:rPr lang="en-US" dirty="0"/>
              <a:t> and </a:t>
            </a:r>
            <a:r>
              <a:rPr lang="en-US" dirty="0">
                <a:solidFill>
                  <a:srgbClr val="0000FF"/>
                </a:solidFill>
              </a:rPr>
              <a:t>elevation</a:t>
            </a:r>
            <a:endParaRPr lang="en-US" dirty="0"/>
          </a:p>
          <a:p>
            <a:pPr marL="1143000" lvl="1" eaLnBrk="1" hangingPunct="1"/>
            <a:r>
              <a:rPr lang="en-US" dirty="0"/>
              <a:t>In this plot, azimuth ranges from 0 to π/2</a:t>
            </a:r>
          </a:p>
          <a:p>
            <a:pPr marL="1143000" lvl="1" eaLnBrk="1" hangingPunct="1"/>
            <a:r>
              <a:rPr lang="en-GB" dirty="0"/>
              <a:t>Steps of </a:t>
            </a:r>
            <a:r>
              <a:rPr lang="en-US" dirty="0"/>
              <a:t>π/12</a:t>
            </a:r>
          </a:p>
          <a:p>
            <a:pPr marL="1143000" lvl="1" eaLnBrk="1" hangingPunct="1"/>
            <a:r>
              <a:rPr lang="en-US" dirty="0"/>
              <a:t>Corresponds to frequency notch between 7-10kHz</a:t>
            </a:r>
          </a:p>
        </p:txBody>
      </p:sp>
      <p:pic>
        <p:nvPicPr>
          <p:cNvPr id="30724" name="Picture 3"/>
          <p:cNvPicPr>
            <a:picLocks noChangeArrowheads="1"/>
          </p:cNvPicPr>
          <p:nvPr/>
        </p:nvPicPr>
        <p:blipFill>
          <a:blip r:embed="rId3" cstate="print"/>
          <a:srcRect/>
          <a:stretch>
            <a:fillRect/>
          </a:stretch>
        </p:blipFill>
        <p:spPr bwMode="auto">
          <a:xfrm>
            <a:off x="2908300" y="3785891"/>
            <a:ext cx="7606063" cy="5771429"/>
          </a:xfrm>
          <a:prstGeom prst="rect">
            <a:avLst/>
          </a:prstGeom>
          <a:noFill/>
          <a:ln w="9525">
            <a:noFill/>
            <a:miter lim="800000"/>
            <a:headEnd/>
            <a:tailEnd/>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err="1">
                <a:solidFill>
                  <a:schemeClr val="tx2">
                    <a:satMod val="200000"/>
                  </a:schemeClr>
                </a:solidFill>
              </a:rPr>
              <a:t>Ambisonics</a:t>
            </a:r>
            <a:endParaRPr lang="en-GB" dirty="0">
              <a:solidFill>
                <a:schemeClr val="tx2">
                  <a:satMod val="200000"/>
                </a:schemeClr>
              </a:solidFill>
            </a:endParaRPr>
          </a:p>
        </p:txBody>
      </p:sp>
      <p:sp>
        <p:nvSpPr>
          <p:cNvPr id="1032" name="Content Placeholder 2"/>
          <p:cNvSpPr>
            <a:spLocks noGrp="1"/>
          </p:cNvSpPr>
          <p:nvPr>
            <p:ph idx="1"/>
          </p:nvPr>
        </p:nvSpPr>
        <p:spPr>
          <a:xfrm>
            <a:off x="1300480" y="2133601"/>
            <a:ext cx="11054080" cy="6502400"/>
          </a:xfrm>
        </p:spPr>
        <p:txBody>
          <a:bodyPr/>
          <a:lstStyle/>
          <a:p>
            <a:r>
              <a:rPr lang="en-GB" dirty="0"/>
              <a:t>Developed in the 1970s by Michael </a:t>
            </a:r>
            <a:r>
              <a:rPr lang="en-GB" dirty="0" err="1"/>
              <a:t>Gerzon</a:t>
            </a:r>
            <a:endParaRPr lang="en-GB" dirty="0"/>
          </a:p>
          <a:p>
            <a:r>
              <a:rPr lang="en-GB" dirty="0"/>
              <a:t>Based upon Spherical Harmonics</a:t>
            </a:r>
          </a:p>
          <a:p>
            <a:r>
              <a:rPr lang="en-GB" dirty="0"/>
              <a:t>This is known as B Format </a:t>
            </a:r>
            <a:r>
              <a:rPr lang="en-GB" dirty="0" err="1"/>
              <a:t>Ambisonics</a:t>
            </a:r>
            <a:endParaRPr lang="en-GB" dirty="0"/>
          </a:p>
          <a:p>
            <a:endParaRPr lang="en-GB" dirty="0"/>
          </a:p>
        </p:txBody>
      </p:sp>
      <p:graphicFrame>
        <p:nvGraphicFramePr>
          <p:cNvPr id="1028" name="Object 4"/>
          <p:cNvGraphicFramePr>
            <a:graphicFrameLocks noChangeAspect="1"/>
          </p:cNvGraphicFramePr>
          <p:nvPr/>
        </p:nvGraphicFramePr>
        <p:xfrm>
          <a:off x="4314825" y="5210175"/>
          <a:ext cx="3257550" cy="3019425"/>
        </p:xfrm>
        <a:graphic>
          <a:graphicData uri="http://schemas.openxmlformats.org/presentationml/2006/ole">
            <mc:AlternateContent xmlns:mc="http://schemas.openxmlformats.org/markup-compatibility/2006">
              <mc:Choice xmlns:v="urn:schemas-microsoft-com:vml" Requires="v">
                <p:oleObj name="Equation" r:id="rId3" imgW="863280" imgH="799920" progId="Equation.DSMT4">
                  <p:embed/>
                </p:oleObj>
              </mc:Choice>
              <mc:Fallback>
                <p:oleObj name="Equation" r:id="rId3" imgW="863280" imgH="79992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825" y="5210175"/>
                        <a:ext cx="3257550" cy="301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3" name="Content Placeholder 2"/>
          <p:cNvSpPr txBox="1">
            <a:spLocks/>
          </p:cNvSpPr>
          <p:nvPr/>
        </p:nvSpPr>
        <p:spPr bwMode="auto">
          <a:xfrm>
            <a:off x="1117601" y="7518400"/>
            <a:ext cx="11054080" cy="6502400"/>
          </a:xfrm>
          <a:prstGeom prst="rect">
            <a:avLst/>
          </a:prstGeom>
          <a:noFill/>
          <a:ln w="9525">
            <a:noFill/>
            <a:miter lim="800000"/>
            <a:headEnd/>
            <a:tailEnd/>
          </a:ln>
        </p:spPr>
        <p:txBody>
          <a:bodyPr lIns="130046" tIns="65023" rIns="130046" bIns="65023"/>
          <a:lstStyle/>
          <a:p>
            <a:pPr marL="584756" indent="-487672">
              <a:spcBef>
                <a:spcPts val="996"/>
              </a:spcBef>
              <a:buClr>
                <a:schemeClr val="tx2"/>
              </a:buClr>
              <a:buSzPct val="95000"/>
              <a:buFont typeface="Wingdings" pitchFamily="2" charset="2"/>
              <a:buChar char=""/>
            </a:pPr>
            <a:endParaRPr lang="en-GB" sz="4300" dirty="0">
              <a:latin typeface="Corbel" pitchFamily="34" charset="0"/>
            </a:endParaRPr>
          </a:p>
        </p:txBody>
      </p:sp>
      <p:graphicFrame>
        <p:nvGraphicFramePr>
          <p:cNvPr id="1030" name="Object 6"/>
          <p:cNvGraphicFramePr>
            <a:graphicFrameLocks noChangeAspect="1"/>
          </p:cNvGraphicFramePr>
          <p:nvPr/>
        </p:nvGraphicFramePr>
        <p:xfrm>
          <a:off x="4165602" y="8234116"/>
          <a:ext cx="3759199" cy="503484"/>
        </p:xfrm>
        <a:graphic>
          <a:graphicData uri="http://schemas.openxmlformats.org/presentationml/2006/ole">
            <mc:AlternateContent xmlns:mc="http://schemas.openxmlformats.org/markup-compatibility/2006">
              <mc:Choice xmlns:v="urn:schemas-microsoft-com:vml" Requires="v">
                <p:oleObj name="Equation" r:id="rId5" imgW="1422360" imgH="190440" progId="Equation.DSMT4">
                  <p:embed/>
                </p:oleObj>
              </mc:Choice>
              <mc:Fallback>
                <p:oleObj name="Equation" r:id="rId5" imgW="1422360" imgH="19044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5602" y="8234116"/>
                        <a:ext cx="3759199" cy="503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Higher Orders</a:t>
            </a:r>
          </a:p>
        </p:txBody>
      </p:sp>
      <p:sp>
        <p:nvSpPr>
          <p:cNvPr id="41986" name="Content Placeholder 2"/>
          <p:cNvSpPr>
            <a:spLocks noGrp="1"/>
          </p:cNvSpPr>
          <p:nvPr>
            <p:ph idx="1"/>
          </p:nvPr>
        </p:nvSpPr>
        <p:spPr>
          <a:xfrm>
            <a:off x="1300480" y="2133601"/>
            <a:ext cx="11054080" cy="6502400"/>
          </a:xfrm>
        </p:spPr>
        <p:txBody>
          <a:bodyPr/>
          <a:lstStyle/>
          <a:p>
            <a:r>
              <a:rPr lang="en-GB" sz="3400" dirty="0"/>
              <a:t>Higher Orders Give Better Spatial Resolution</a:t>
            </a:r>
          </a:p>
          <a:p>
            <a:endParaRPr lang="en-GB" sz="3400" dirty="0"/>
          </a:p>
        </p:txBody>
      </p:sp>
      <p:sp>
        <p:nvSpPr>
          <p:cNvPr id="41987" name="Content Placeholder 2"/>
          <p:cNvSpPr txBox="1">
            <a:spLocks/>
          </p:cNvSpPr>
          <p:nvPr/>
        </p:nvSpPr>
        <p:spPr bwMode="auto">
          <a:xfrm>
            <a:off x="1117601" y="7518400"/>
            <a:ext cx="11054080" cy="6502400"/>
          </a:xfrm>
          <a:prstGeom prst="rect">
            <a:avLst/>
          </a:prstGeom>
          <a:noFill/>
          <a:ln w="9525">
            <a:noFill/>
            <a:miter lim="800000"/>
            <a:headEnd/>
            <a:tailEnd/>
          </a:ln>
        </p:spPr>
        <p:txBody>
          <a:bodyPr lIns="130046" tIns="65023" rIns="130046" bIns="65023"/>
          <a:lstStyle/>
          <a:p>
            <a:pPr marL="584756" indent="-487672">
              <a:spcBef>
                <a:spcPts val="996"/>
              </a:spcBef>
              <a:buClr>
                <a:schemeClr val="tx2"/>
              </a:buClr>
              <a:buSzPct val="95000"/>
              <a:buFont typeface="Wingdings" pitchFamily="2" charset="2"/>
              <a:buChar char=""/>
            </a:pPr>
            <a:endParaRPr lang="en-GB" sz="4300" dirty="0">
              <a:latin typeface="Corbel" pitchFamily="34" charset="0"/>
            </a:endParaRPr>
          </a:p>
        </p:txBody>
      </p:sp>
      <p:pic>
        <p:nvPicPr>
          <p:cNvPr id="41988" name="Picture 6" descr="aes99fig3.gif"/>
          <p:cNvPicPr>
            <a:picLocks noChangeAspect="1"/>
          </p:cNvPicPr>
          <p:nvPr/>
        </p:nvPicPr>
        <p:blipFill>
          <a:blip r:embed="rId3" cstate="print"/>
          <a:srcRect/>
          <a:stretch>
            <a:fillRect/>
          </a:stretch>
        </p:blipFill>
        <p:spPr bwMode="auto">
          <a:xfrm>
            <a:off x="752625" y="2743202"/>
            <a:ext cx="4165599" cy="6613030"/>
          </a:xfrm>
          <a:prstGeom prst="rect">
            <a:avLst/>
          </a:prstGeom>
          <a:noFill/>
          <a:ln w="9525">
            <a:noFill/>
            <a:miter lim="800000"/>
            <a:headEnd/>
            <a:tailEnd/>
          </a:ln>
        </p:spPr>
      </p:pic>
      <p:pic>
        <p:nvPicPr>
          <p:cNvPr id="41989" name="Picture 7" descr="higher_order_ambisonics-3.png"/>
          <p:cNvPicPr>
            <a:picLocks noChangeAspect="1"/>
          </p:cNvPicPr>
          <p:nvPr/>
        </p:nvPicPr>
        <p:blipFill>
          <a:blip r:embed="rId4" cstate="print"/>
          <a:srcRect/>
          <a:stretch>
            <a:fillRect/>
          </a:stretch>
        </p:blipFill>
        <p:spPr bwMode="auto">
          <a:xfrm>
            <a:off x="5080000" y="2743201"/>
            <a:ext cx="7703538" cy="67056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Recording </a:t>
            </a:r>
            <a:r>
              <a:rPr lang="en-GB" dirty="0" err="1">
                <a:solidFill>
                  <a:schemeClr val="tx2">
                    <a:satMod val="200000"/>
                  </a:schemeClr>
                </a:solidFill>
              </a:rPr>
              <a:t>Ambisonics</a:t>
            </a:r>
            <a:endParaRPr lang="en-GB" dirty="0">
              <a:solidFill>
                <a:schemeClr val="tx2">
                  <a:satMod val="200000"/>
                </a:schemeClr>
              </a:solidFill>
            </a:endParaRPr>
          </a:p>
        </p:txBody>
      </p:sp>
      <p:sp>
        <p:nvSpPr>
          <p:cNvPr id="44034" name="Content Placeholder 2"/>
          <p:cNvSpPr>
            <a:spLocks noGrp="1"/>
          </p:cNvSpPr>
          <p:nvPr>
            <p:ph idx="1"/>
          </p:nvPr>
        </p:nvSpPr>
        <p:spPr>
          <a:xfrm>
            <a:off x="1320801" y="1727201"/>
            <a:ext cx="11054080" cy="2336799"/>
          </a:xfrm>
        </p:spPr>
        <p:txBody>
          <a:bodyPr/>
          <a:lstStyle/>
          <a:p>
            <a:r>
              <a:rPr lang="en-GB" sz="3400" dirty="0"/>
              <a:t>A Format Tetrahedral Microphone</a:t>
            </a:r>
          </a:p>
          <a:p>
            <a:r>
              <a:rPr lang="en-GB" sz="3400" dirty="0"/>
              <a:t>Native B Format Microphone Arrays</a:t>
            </a:r>
          </a:p>
          <a:p>
            <a:r>
              <a:rPr lang="en-GB" sz="3400" dirty="0"/>
              <a:t>Tetrahedral Arrays Are A Format </a:t>
            </a:r>
            <a:r>
              <a:rPr lang="en-GB" sz="3400" dirty="0" err="1"/>
              <a:t>Ambisonics</a:t>
            </a:r>
            <a:endParaRPr lang="en-GB" sz="3400" dirty="0"/>
          </a:p>
        </p:txBody>
      </p:sp>
      <p:pic>
        <p:nvPicPr>
          <p:cNvPr id="44035" name="Picture 3" descr="B-format-mic-v4-tiny.jpg"/>
          <p:cNvPicPr>
            <a:picLocks noChangeAspect="1"/>
          </p:cNvPicPr>
          <p:nvPr/>
        </p:nvPicPr>
        <p:blipFill>
          <a:blip r:embed="rId3" cstate="print"/>
          <a:srcRect/>
          <a:stretch>
            <a:fillRect/>
          </a:stretch>
        </p:blipFill>
        <p:spPr bwMode="auto">
          <a:xfrm>
            <a:off x="7721600" y="3860800"/>
            <a:ext cx="4165601" cy="5554133"/>
          </a:xfrm>
          <a:prstGeom prst="rect">
            <a:avLst/>
          </a:prstGeom>
          <a:noFill/>
          <a:ln w="9525">
            <a:noFill/>
            <a:miter lim="800000"/>
            <a:headEnd/>
            <a:tailEnd/>
          </a:ln>
        </p:spPr>
      </p:pic>
      <p:pic>
        <p:nvPicPr>
          <p:cNvPr id="44036" name="Picture 4" descr="Soundfieldsps200.jpg"/>
          <p:cNvPicPr>
            <a:picLocks noChangeAspect="1"/>
          </p:cNvPicPr>
          <p:nvPr/>
        </p:nvPicPr>
        <p:blipFill>
          <a:blip r:embed="rId4" cstate="print"/>
          <a:srcRect/>
          <a:stretch>
            <a:fillRect/>
          </a:stretch>
        </p:blipFill>
        <p:spPr bwMode="auto">
          <a:xfrm>
            <a:off x="2946401" y="3657600"/>
            <a:ext cx="1930399" cy="598988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t>
            </a:r>
            <a:r>
              <a:rPr lang="en-GB" dirty="0" err="1"/>
              <a:t>Eigenmike</a:t>
            </a:r>
            <a:endParaRPr lang="en-US" dirty="0"/>
          </a:p>
        </p:txBody>
      </p:sp>
      <p:sp>
        <p:nvSpPr>
          <p:cNvPr id="3" name="Content Placeholder 2"/>
          <p:cNvSpPr>
            <a:spLocks noGrp="1"/>
          </p:cNvSpPr>
          <p:nvPr>
            <p:ph idx="1"/>
          </p:nvPr>
        </p:nvSpPr>
        <p:spPr>
          <a:xfrm>
            <a:off x="664951" y="2009281"/>
            <a:ext cx="11689609" cy="7030861"/>
          </a:xfrm>
        </p:spPr>
        <p:txBody>
          <a:bodyPr/>
          <a:lstStyle/>
          <a:p>
            <a:r>
              <a:rPr lang="en-US" dirty="0"/>
              <a:t>32-element microphone array</a:t>
            </a:r>
          </a:p>
        </p:txBody>
      </p:sp>
      <p:sp>
        <p:nvSpPr>
          <p:cNvPr id="48130" name="AutoShape 2" descr="data:image/jpeg;base64,/9j/4AAQSkZJRgABAQAAAQABAAD/2wCEAAkGBhQSEBUUEhQWFRUVFRcWFBgWFxQXEhQYFxUVFBQSFRQYHCYeGBokGhUVHy8gIycpLC4sFh4xNTAqNSYrLCkBCQoKDgwOGA8PGikkHyUsKSksLCksLCksKSwsLCksLCksKSksLCwsLCkpLCwsLCwsLCwsLCwsKSwsLCwsKSwsLP/AABEIALcBEwMBIgACEQEDEQH/xAAcAAABBQEBAQAAAAAAAAAAAAAAAQQFBgcCAwj/xABBEAACAQIDBQUFBQYFBAMAAAABAhEAAwQSIQUGMUFREyJhcYEHIzJCkRRSobHBM2KC0eHwJENTcpIVF2PxFoOi/8QAGAEAAwEBAAAAAAAAAAAAAAAAAAIDAQT/xAAiEQEBAAICAwADAQEBAAAAAAAAAQIRITEDEkEiMlFCYRP/2gAMAwEAAhEDEQA/AMh2Zsi5iGK2gCVEkSAY8J46wPUdaeJunfOWAhD/AAHOsN3c2noCfSoyxiWQyjMp6qSDoQw1HiAfMCulx1wAAXHhQQozNCggqQBOmhI8ia1h8m7N4h/g92SGBcAyqqxUDmRmUeZr3xG6N5WYAoVX5pgZZYFzPCMpkcR41HHal48btzWfnbmczc+Z1pRte9/rXOM/G/EHMDx4zr50A9XdW+Y0TWNS6gasFgnkQTBofdi4FBzJ8sy2ULmCZVYtENNxREQOvGGQ2xeHC9c4KPjbgvwDjynSlG0L4APaXY1AOZ45EgGfLSgPexu7ecsAFlXZNTlJZCqkAET8Vy2usauPGONo7DuWFVrmWGMDKwYgidCOXA/Q15f9Wvf6tz/m3MEHn0J+teV7GO4h3ZgNQGYkA666+Z+tAeNFLRQwRRRRWgUUUtAJRS0UB1bFcmu14VxS/Wrp7Pjqwphvtai76079nre8Ipd/bXenxqX+1f8ACnRQKKKtUiUtBoogJRS0VrCUUtJQBRRRQBFJS0UAlFFFAFFFFYCUUUUNLRRRQFr9mtqy2OHbgMmRlgiRLjs5jyY14bOsoLr4S+YGdgpPAXAcjCeWbKP+I61CbOxzWbgdeI/91Lbwqb84tEIS40XDHdFwiTHnqfOetTynJ5eENi8PkuMh+ViPoa8a7ZyzEsSSdSeprmqQgooorWCiiloAooooAoooFAdtwriu7nKuKWNq17gN76pHf+1pNRG4zRiBVj34sFkMCTHLjUcuM1Z+jN6K9XwzASVI8waFwzHgKuk8xSV7DCt0rsbPuESEY+Qn8qzeqDaildCCQRBHEHiKSmYKSlpKAKKKKAKKKKASilpVWgEy0Uueik21xSikopgWiiigCrxuOov4TE4ZtZGZesjWR4z+VUerL7P8b2eNUHg4yn10/Wk8k/E2HaG2hgms3Cp5fQg6hh6U3dedXLf3Z+WGj4WKHyPeX9apitHlWY3c2Mpq6c0UTRVSlopKWgCiiihgrpONc162Uk6Vla4c6174PAPdcKgksYFSuA3Xd9WOXwg1bdl7s2wBnuP/AAqS35gUly1DTG0bm7AtYS4bmJU3CBoqsAin99qs20/ahbVSmGsJm4dwB/rcgKPxrws7JsgRasFzxzXiX169mvd+s0t3d242rIfILCjyUCBULzd1aTU4VTaZ7X4wFEaosOx5yWjKnpJrxNnCKye7v5fnVez0HVXPH1FWS7sWOVMcRsuOVNtmkPtbY1tVN204NkkQGdO3SfldBrPHgKgDjgjd0sp8O6fzqZxGzXMOhIZSWTToSBB/hPrXjZxNwlSkZ3yhrjKrXCSJhAwhVAgCIJIOvAU0uoTSMxWMNz9oC3iy6/8AIa0yOFU/Cf1q1W8TeYqTeJLMwUsA3dHzcBPpx15ginuzNn4TEZVxIay9wNkv247NSNfeoeAI1zDSPWNmcFxqivgGHCG8uP0402Iqz7f2BcwmINi7GYAMjqZS4p1V1PQioa/hp86eZEsMaSu3tkHWuacpKKKKAAKVjypZiuKXtoooopmEpaSlrGiiiigCnGzsRkuow5MKb0UBq+9WF7awxH+ZaDj/AHL3v51lY1FapsHFdrgLbHjbMHyP/s1m218J2WIuJ0Yx5HUfgah4/sVz+UxilFdMOdcxVpUy0UUUzBS0lKqzpQx3Ysl2CqJJq77A3ZCQW1b8qXdPdonQQbhUsZIAVQJMk8KuG7OENwGeTRPoDUc8lsMf6MBseY0p8LcOLVi32146QP2adcxHH8h1qUxOHcsuHsA9o4l2H+Wh048iddennVY3p3iGF/w2FKgBSbrSFa6QQksxOqyTltjQwSZGhkeptt27jj/E4+3ZH3LUZR4TIX86TCbqYR/dYfGI17MO+S+fTiigEKfME1QbeHIbNdlnB7/akHW3iRFu2zZVnL91T8PjT+zeNowSRl0KsdAVvFeztM0AEAiSF+Waz2HquRsXrF8YfFkOjDuXeJ6A5uJE6EHh1pNo7IykgirZibH2nZwa6IcWy2vEMsg6+hFRtubuHtXG4vaQnzjjRTTlUMPs1WBtMQrAlrLHRST8Vljyk6qeTFh82ld2nu1csuXRDpnDJHeViIaF5g6SvSfAi47TwvGqjvRt4pZyOSWiEcMVuoPulh8aeDTHKK3W2XhCWb83bdm2JcrlH+5viJPPgD14TDCasO2tzbmHNvLdlisFeUHU8NeOvnrx1qq7oq32lb5b4W5zJ8Z4VpO3serlWnUVmXFGPMZrvNtZri2rTyWsAqCRqqEyEnnBJ/vSo3iAeo/pNOd5rwOKLT3W0MEEx+MUr2tdQBwgDgByjqI51bHqJXt44fAC4Sp4wcoGhJj4QevTx050yx2x3t20ufFbcaMOAPNW6GpdcP0p3hMf2WZLy5rF39oPun/UHSt9tDSnUopztLCC3cYKZWe6TzHI00mn3sgpKWitYSilorWOaWkpaxoooooAooorQ0H2a4rNbu2TzEj+/WoXfnCRdS595YPmulee4eO7PGJ0bQ/l+tWffvZ02bkcbbBx5HQ1z38c1ZzgzhDypCKSuzqPEVapOIpaDRNHQLVw3N3Me9ZfFuQlq2YBb5m55Rziq9svYly/cREGrsFXpLGB+dbFvFYWxbs4JQTZwqL2/Zn/ADCJznmYmfWp+TPXEPhjuqpgdmszhg3PJ2ZBF3U91mnjNaxu/sVbcqOExPUgBSfqCape7Nw3MTm0uCzoLkQHY/sxPzEGW/gNaNstgCFHIcfKJ/OoW3S8nLr7MyYPE3Lf7W4t9gechWS0PIBVrBMHcZjdJaX99oQQUVUtMrqyiZhQBLDXLprX0dg7+VuzadSzIdIIJLFOPESfSKpe3/ZfYu3vct2ebO5QoGtAshTMrH4YmYE6heAim1wnvnlnTRDhNI7c5TM21PZ3A+dOLHlNz7nWpHYuw2xWINm0MozXQ0jSxbNy2+cunzmNJc8F0irphPZGCf8AEYg3FkkgLLElAhPaOSRwEAARA4xVoS3awq9lYQlzrkU5rrn71x2PdH7zHTl0rPWzs3tPhrvF7vDphLHxXQLKfuoo77nwA4+Z6V1fwwRFRfhRQq+SgAfgKcYDZhVmu3SGvMIMTktrxFq3OsTqSdWOvQU32piwsDUsZyqBLGNTA6DmeA50tu6bGairbccIrM2gAk1jeKZsdijl+AH6CrB7Qt8jfb7PZ4ZoYgg5j0BGkeIJFeu7ex7lm3li3mJ7+YuHnmCYMVXHibJeboqYAIAqjQU/2vs5RbU6zl60XpDZXXKx4agq3kw/Iwad7c+BR+6KXK8w06Z5tzBSkjlXGA2kvYjPqVMKB8R8J6VYb2EzAg86rGBwD28ctnQN2gXXgJjU+QP4VVJM7JxgvHKFC9ZzwNYEuFIHqBUtjdjMnxrE+RU9RI0NcNvmuHY28PZtm2PjYgpnOgnQEQZGnnU3sHeCxiUKQLZMTaJ7uvw5G4A66ePDoZW3uKT+K7tTZ9i5s8o0W79glrLf66E96yx++vEdRB6xQYrStu7JAlDqp1HiOTDoRUPsPcb7Sl1Q0PbIjoykaGqYZyTdJljd8KZRU3tjdK/hz3lMdRwqHVNdeVVll6T1p0oFFeRM0Vgc0tJRTMLRRRWgUUUUA4wF/JdVujCtexyi7bRjwu2yp9R/OsaBrVt28V2uzx1tn+v86h5p1VfHfjLsTYKOyHipIPoYrhTFT2+2DyYosOFwBx5nQ012fsme8+gqky42SznSOW3LAcATx86lcTsKEkcRS7WwYyyo4aHxHWvG3toi3lPEaT1HI0u7em6k7Te5G2Gs3rdzIGFpwxB0nQiP19Kue0cWz32YgrcZswZSCHVzJRx16VUNhXcmHJhfeHUkagTOnThVl2HZDEH+x4+dSykt2pjVw2Tg+ytBViVBJ6ZyIj0EL9etPNm7NuqmViXDuATlzqEUkw1uRKlo4cppNmqIjlViwN0k5ba5iOOsKsacfw0HhpSU/BlhNtkDL2QZQSFUEyGChgo4xA00HEeJiTXbKc7joOIzKrArrDyJIWBMsRxHUV2uyxbERaGYghSrESOABLGI1iBprAryNi3nAuJkLFQCDNt8pQi2DGk9mgykAkLAnWm6T7OmZWibzEMYGQgKxmMuZBPI/NyPQ04s4dUEIoUc45nqTzPiahxu+ysGFwt3szT3S0nvSy6j4rraRrcI4V1g8LddCMQxmVMQohgDnjKSCskR/t8YorZD/G4jIpMSdAoHFiTCqPMxWT+1Peb7OGw6tNxgDiHHMnVbC9LagzHMkTrNaJtbaqWG7S4fd2LVy8epK5baDxJ7Q+sV80ba2m+MxL3GPxuzGSABJLRmOgrcJ9Gd+OthXwt0XWGZgZQZwgBHezFuPLlVlwO8yZiLloESJdMQM4LgtpmJV+B8TymoXDwqwDCjMH97akxb+SV4SeU/SvdDquvO0bXvLEj3cjPCz93kOBjSa21kmlvJW8iXrN3tLRMajLcU/ddPyYSD4cKdbbGoHgKrW7Olz94oiuAbJTUkggWxEjTUcPU1ZNsCbgA/uATFJe4edGFvCzVQ39sMmOuXFBALAgjgCwzLr/tg1oeFsyAa8d4NhfaNn4oRNy32d1NNctpMoH/Du+Yp5lotx2zPCgZAwBiJ4EZiMx4qY0yjlXql423zjvFT3tRDSQmXkYgH1pjsppOWJPLQkiTBMqQwieXU1IXCCvXQ6EgkkqSe64DR3+p5Vt7LOl7v4vt7IYjvAAnxGgLeso38VV69jLlhi9owY+vODUphbn+FwrgzCLauf/Z2qpPjC2fwqPxyStJ1T9w72f7RFurkxCg+NVPeU27mJy4caHKBHNjx/MVEYhMrsOhrvCYnJcDc14efWq+knMSuVvFet3Y7qSI4UVYE24pAJAmit9qPWKfRRRVCFooorQKKKKAK0D2Z4uRctHmNP7+tZ/Vj3FxnZ4teh0qfkm8TYXVWTeDBqyozcbTFfQ8KruJxYFW/eWzBuDkwkfnWa4zEZjU/HNqZ3TvFY8tw4U3brXFdW+NW0lteNiMDaSNRFWvZelZzuxjSl4WmMB2gTwVjpr4GtDtq1tiriGUwQeRqGS2N4TOM2/bwyK1wkBmC93Vo4tlHWNB4kVNYnehNm4WbpAuv37kcmIEWrYPyICEzHTuk6kms62s4vY3DWmMKMpJMQJYliZ/dWvHejFnEY9m7vZ2yLdrMRAVQC1wLIDIogsp492l603tYD7WrxuAtatwpEC4ys6u3BZWApymc05RoCQdK0jdfeSxtHDkqP3bts8VOvkYkaGAdORFYULYyxKR2UQAXhS5ZU5l0unvN81sTwHGybg7UNjaCak9oyW2ypAOdR3mIAm2CEFtuYXhzol5ZY1/C3irNackskEMeLo05GPiIKnxWedel29FQOM3gsvtK2lpwzC1dt3QOA1V1E8CZVuFQXtJ3z+x4aEPvrsrb6r9656Tp4msynOobG8bUX2u74driDh7Ld1Rkuxwdsytk8gUX1HhVXsYdUwrI05wy3TBVWK5WRlDMCBGZTqI0NSW5u6pvq+Juzz7Kfmae858OXqelcX9kvbZnuD4swE8Mqn4dOfMjxB5irSTXqnd9mwva/EC3vcnvLBXL2XBpHGJ4xxE6V3bMk/7k7XXDEfsjJt6R974deQ0rmzhMwIR5U5zli1nlkAGVmGuqrzE8DTtdnOre8BTIQUlLHwi1kzPwJGnHWOA01pLNGl2fbt2/eJ0y28kiyGjvTmyd704CrLedRfLN8qXGHiy22Kj61H7Et2EKJa95cbIbt0KLdvuggW7NoAQsyZIB6ACudt/tPWp3tTWkvgPhA6CnputbIuIM0Ah0/wBRD8Sjx5j1HOq3hceV48Km8NjgwrKGSbRwNuzjymb3JuAqw5W2IKmD0B1HVSKtV/2c35yh0K8AZaMsLpDSR8PEdabe0vZKgpfQAZiUuRzPFWPjow+lWDdLem5ewiDswzWx2bMbgElQIJGUkaR+NUtupYnJN2UtzBi3hDajvC8oJiAxUq2ZRyUKsAdFFQiYbtgyeBn8vzNSm3Nt9mhe/wDFOVVSSNRMLPHxJ6cuFV1NoxbuMh1uA5T0URP5/hSzfbaqu0P2rGI6eXKmteuKxBdix/sAQPwrxrqxQroXDRXNFawlFFFAFLSUtAFFFFaBU5uhsy5fxSraEsNeMfjUHVj3H279lxGccSNJpM+q3HtpG9WxLua2GQgssa8JjrWTbd2S2HvNbfzB5EVsG8G1ruKw63Q3eTvCKybeXHtduguZaNaj4t7V8mtIeu0Ma1xXTV0VFObc2cQEu/fWdBwAgZifOrpgN5xjLNtm0v20Fu91fKIS96rAPiPEUzcpew+EIysezdHBMAE9fpVQYthMRKnMBzEw6Hjx+npXP+3C368rVeIO0MOWMK4CMegl7ZPpmBrm5gmsXbiOgDi6hh2K52WcqKcwyFDLFtAQIJGmZpi3F+3NvVrfvkjiViLqjxAAaP3TVss37e0LXZX2Szjktqh7Xu2sZaENbBf5CQq97wkGtvMG9VBpcHJxE3iGVO9BgPfRMulxz3Da0GXUR8VPNkYgrfQhtVVXVbYhZQ6W7ZyjPYB7sce0bnGapO7udjFeSvFlftB2eWY713P8IuWwcqEGDqTFWrcHdMKVvOQ4U9zKALRIOhtiNVnvFvmfUaAVL/p9q9sPZN3AuMTjB2ShXJkgsQLbljAPXIPEuKpDPc2vtEu8i3xP/jtA922P3j+ZJqb9sG9v2rFjD2Tmt2vdmOFy4WGYDqAQo81qc3M3eGHsAcWbvXD1boPAcB/Wqb1N0ut8Ja3hwqBVAVVACgcABwFR2PwQadBrxBEq0TEjjOp1BBE8eNTd0ADUgeZimF7EW5jOk+LL/OklPpTL266Akrmtz4dov1WG/wDz6mpjE42LdgLLulk2bkpdC6FuzaSFnQjTqKlrlqo/FJTXO3tkxk6Rm7eFZb/eiOQHEADma9dqn3v1p3shfe+jfpTDaje8+tJea1zkmmuIxZsmcwHhPHyr1BJHEgHSQJYnQkKDpIBBJOgkcSQCq42xbBHZ2w4nMWUXrrdDcd+6o8NBW0G+1NoLiMK6OGWRKsysFzDVe8RA1EetU3Ym33w3aBI74ETqFIPxRz0LD6U/x9sKVuYV2S5HfVG0kccpXTzX6VXr10sxY8SSTGmp1OnKqYyaSyvKwYnGvjLIJKh0aJ+EOIgnwIzUzxVwW7QSZPZQPNrpzH6LTTZ2DuYm/bsWV7zuERR1J1JPTmT0FWW5u3YDnDIO1uBirXZYKoB1ZQIkRr3uvDnW8RnanlCAD1mPSuKfbSPfFuI7IdmfEqzS3qda7wGwL97W3bZh1jQ+XWqy8E0jqKnv/hGL/wBI/hRR7Y/0etQFFJS1rBS0lFALRRRWgV64Yd9fMV5U72VbzXkH7wrL0Gt7BPYBEufs7q909DzU1B79bisPe2xKnUEcPKpzeGFwtsdFBHh41xub7QEYdjiO8vDXiOVcktnMdN11WQNaKkgiCONcTW5bzey21ikN3CMDImBE+n8qybbO6eIwzEPbaBzAP4ir45zJHLCxa9ycMt/Z18BVN3DutwAnVkOjaeGprw3l2ULtuQ4NxSMqhYBBGqqefD8arW7G2nw18MhiQVPQg8QRzFWR9o94E8Fgr4anQfWp5Y2ZbPjZcdKrsbaTWbqMJENp1GtaFiceqrbuG0DbVgyLftultGBzf4fEFYQE/wCW3c16aVRreLCXzcQCcwgkAgEyGIB0/wDdXzdXfN3uCzesNcDrJVNC6lZDG18L6d4ArJjmK3L+sx/h5s6/h7+IN57OLI0YWLYtXMKzQBOe2w00kgiCZ4cKlPaDv/ds4YW7cWWuCAJBuhAIZoXS2OXWeERNZbvAn2TFsbDQk5kIBXuk8Mp1BHAg8CI5TTW9duYzEgM0sxAY8go5DwArPXerW+2uE/7PtgG/d7Zx3V0SevNq1rZ2CN34TktKSpf5nI0K2wdIBkFjzBABIMVjC2Oxw62rI7xyokEAlmIWZOgOpM+Fe+O2njrFotdFuzZtLCrbZWOUCFRTHkJPnrU8rtTGai24l7FkcEWOLMQWPmza1CYnb2CuHKXsN1BCH66aVkO0Nq3cU+a4xOYNCzKjqxWYdR1GsimiIO6ZAzKwBngNe8GPzGdEbqOoNHp/az3a8+xbR71huznh2Zm36oZU/wB8KicRcMlLgAcCdPhcfeWfyPDxqo7v7wNZKozEITkbQk2m4LK6mTxKnTjBBBq17e2hd7IC4tqbTKEdNHObVQdBmU/3zo1Y3cr02Ke+3gv5mo7GWy94KIljAJ4DXVj4AST4A0/3feQ7cJA48RpMHxqPxCsXbLxyMAfu5iELAczlLCPGj6HgdtJZS4xU5s2W3miEtLokx8xZmc9WuGqVisQ1ySdNCywO7qjE6mNTPGrFvZg1w9uxbQy7zcuknVipgJpOg72gqrwI8I8AQYtjixnn0p8Z9JlfjtTBJHCTmAk5e+eEafLTjebArmW7bAVblm3dKyPiYlGC9dQabmSepPA6tmntOsCdQKuG0Nnpawlx7igm3hlwyTB70kuw8c7gfwGmt0XW4p26mJNvFIwLAgPGUkEnIwAJHI8/CaumAwt1L3aN3bTC5cuHTXiEU89AC38VUvYjm0e3GuR1AEcZknXloPxqzbf2+1+xktIy5/izQDHMHkB+dGXNGPEVfZ6i/jJYSGdnI6iS0fkK2jYO74ayWz3kcAlTbIVV46D6xrWS7K2U1t8wMtHBRoOfH0q4bI2tfBFg3cq3CBAjjpEnpWZmw4Sl3eC8pKlg0GMzAZj5yDrRXe0t1bvatDAieMROgmip8G5YrS0lFdjmLS0k0UAtFFFAFS269nNikHjUTVm9n9jNix4UuV4pse1233v5bcdF/SsntXSGlTBrQ/aHitGHpWdp1qfi6P5O1z3Y9o13DMBmMc+an05Vq2zN+8HjUC4lFBPM6j68q+c698PjHQyjEfl9K2+KXpkzsb5tf2Q4TE9/DuFJ1BB/UfrNU7bvsqxttfdjOB04/Uf0qu7C9ol6yRqfNT+laPsD2yI0B3E/vaGp32xPvGsqbdTEW1ftLTgxwiRp4iafbm3s+Pw/dIuhgHfN3WS2AQCkSGyplmYPQc95w+8+GvjvKp+h/Gum2JgrjBwArDgw+IctCZis/wDTcb6Mi9sqhruHYAZuzcORxIzLlJ8tRPiKqO72COQ3UMsjww6CJU+uv0rf8buJZurcXtMwuCGDw3KAyz8BHVYqt4L2N/Z3ZrN6Qy5WV4IOsgyBxH6miZfjoXHnaFwG2RltXG4W7tpn8FzZGPoGn0qW39Bu4K6FmQJhTr3YeAesD8a6b2a31mMpVgQQDoQePGneA3axKWmtXU7QRlVhAuZQICseZXkfAedJddnYtZuDKfhMMGiDBPJSPlUaSymNR6OVmTBk5s4OWc/W6wGlxBpECdSY4irhtP2XYjtC1kQrA5lOhU8fdsvwgmCRy1Gopr/26xYBzKpldeOViPh0jugd3hxy1TcT9arDJ93MIOZDOoVo7yuR8TZlhW108qu21yThcEpHecqI0nQd2fIEV57O3DYXc2IDMoElVIzXG1/aMdIHIgToKsn/AEJsTirLMVtJaByjTQkQCOWgAgeArLTSGexkGS6RwNx4/wCRqMs3IvkcyhjxKkPH0VqvW1N27WGsE227oHA6mY4g1RMRYDBWBytIynmCDSRry393eJw9t7cnsg2YTrlYEyIiYPX86z23ObQGZ5CMwzL0BPy1orbSussNcJ0ggAAfgKaDDLyH4VTG67LZtB7vbNCur3tIgqNWK6RPWeMD15VKbyXftFsWklVzSZGpieU9TNOSqL8RA8yKaYnbNlNJ16Ci3d2NamjLZ2wyilRMEySYFPhgra/ESx6DQfWo/a28JtaZYbTQ8dROvTSPrVbxe3Ltzi0Doun48aaY5ZFtkWnH7cS2IkL+6urHz/rULY3jHaAlSIIIgif4jH5VA0U88cJc63zBbdJtqTrIFFVzZN33Fv8A2iiuWxdklFFFdzlFLSUtAFLSUUAtXj2Y2Jus3QVR60b2bWstm4/gan5P1Ph2it/sTLR1b8qqL8Iqc3rvZrwHST+NQLHWjCcQZXklFFdqI1qlIG00rkUE0lECf2btEsoCsVuL0MZx6fMKtG7+3MQ9i4Ld1jiLXeyNBW4nUCJkVnKtBkVI4Ha7pcW4rZXUyrD9eoNTyw2eZaX/AGf7SsRHeCwo7xMrB+6OM1Jf91WRQ1y2wBMAgiT4gaGNONQ2B+x7QYMzphMUeOcThrrfeB+U+BphtfYb2wy3cjFiV7RXV0gfdAPdOg4iahqbV3wvmz/aKL1o3ES4UU5WI+U6cRM8xXud+Bz7Uej1lO6O2Vw965avGLV1Sr8wGEgNp5keoqxYXH5raknUgevKaLjqjHLa3vvop+a79H/lXjc3nQ/Nd+j/AMqq5v1y+LjnWaNtPXd4Lf8A5T6PTN9u25kK5jrP6mo+69pBOIvpa/cANy96ovw+pqKfbVi5cyWc50PfvMttdPBQT6VsjLk0NN6rd6zEjTSDoR1kVVcZtNFBCkEgkxTjc3Bpds3mdVJB5ajhGh5jSoTeVrdoLplBJ+EDjrqRzFEnOhvjbh9sXDwIHkP51x27NxZj6wPwqMtXZ4GaldmWQW15agdfPw/vnTWaLLs9s4W3bQ3LgiIIHMzqJJ66GKpqbQBxXbONA5eOsaov1yirLvDikyt2jnRSLSDizkH3j+pn0qjmm8c2XOvbF4prjl2MkmTXjRRV0hXdq3mYAcSQPrXFWDdDZBu3Q5HdQ6eLf0rLdTbZNr7gMPFpR0FFPkSBFFcW3SxKikorucpaKKKAWiiigCtP3RXJgGPWiio+Xo/j7ULbd2brH0qOpKKpiWulFK7UUVv1jmiiitAooooD2tYgjQ6ipF7ga0EAUayGg5/9pPMUUUtjYZ4rDZQDM1YMFtGbakaaRHSNDRRU70aPc46oXE7YeTlJB6jiPAHlRRWYxuVeJwkMQ2rTr0kcV/rXoq9OungelFFGxpofs6/YXvT9ajdt7JOIKrppLEnkAYn8aKKnbqqzmIgYJEML8K6AnierRy1qPxW8Zt5ls6EwCxGoifh+tFFVwm+08rrpBPcLEliSTxJ41xRRVfqQooorQKvG7e8Fm3ZUQQQIOnPmaKKTObhsbqpkb22fH6GiiioekU9q/9k=">
            <a:hlinkClick r:id="rId2"/>
          </p:cNvPr>
          <p:cNvSpPr>
            <a:spLocks noChangeAspect="1" noChangeArrowheads="1"/>
          </p:cNvSpPr>
          <p:nvPr/>
        </p:nvSpPr>
        <p:spPr bwMode="auto">
          <a:xfrm>
            <a:off x="171592" y="-2144889"/>
            <a:ext cx="6705600" cy="4470400"/>
          </a:xfrm>
          <a:prstGeom prst="rect">
            <a:avLst/>
          </a:prstGeom>
          <a:noFill/>
        </p:spPr>
        <p:txBody>
          <a:bodyPr vert="horz" wrap="square" lIns="130046" tIns="65023" rIns="130046" bIns="65023" numCol="1" anchor="t" anchorCtr="0" compatLnSpc="1">
            <a:prstTxWarp prst="textNoShape">
              <a:avLst/>
            </a:prstTxWarp>
          </a:bodyPr>
          <a:lstStyle/>
          <a:p>
            <a:endParaRPr lang="en-US"/>
          </a:p>
        </p:txBody>
      </p:sp>
      <p:pic>
        <p:nvPicPr>
          <p:cNvPr id="48132" name="Picture 4" descr="http://www.mhacoustics.com/sites/default/files/imagepicker/1/3mics.jpg">
            <a:hlinkClick r:id="rId3"/>
          </p:cNvPr>
          <p:cNvPicPr>
            <a:picLocks noChangeAspect="1" noChangeArrowheads="1"/>
          </p:cNvPicPr>
          <p:nvPr/>
        </p:nvPicPr>
        <p:blipFill>
          <a:blip r:embed="rId4" cstate="print"/>
          <a:srcRect/>
          <a:stretch>
            <a:fillRect/>
          </a:stretch>
        </p:blipFill>
        <p:spPr bwMode="auto">
          <a:xfrm>
            <a:off x="5990343" y="3238218"/>
            <a:ext cx="3224107" cy="5825067"/>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68288"/>
            <a:ext cx="11704320" cy="1300480"/>
          </a:xfrm>
        </p:spPr>
        <p:txBody>
          <a:bodyPr/>
          <a:lstStyle/>
          <a:p>
            <a:pPr fontAlgn="auto">
              <a:spcAft>
                <a:spcPts val="0"/>
              </a:spcAft>
              <a:defRPr/>
            </a:pPr>
            <a:r>
              <a:rPr lang="en-GB" dirty="0">
                <a:solidFill>
                  <a:schemeClr val="tx2">
                    <a:satMod val="200000"/>
                  </a:schemeClr>
                </a:solidFill>
              </a:rPr>
              <a:t>Vector Base Amplitude Panning</a:t>
            </a:r>
          </a:p>
        </p:txBody>
      </p:sp>
      <p:graphicFrame>
        <p:nvGraphicFramePr>
          <p:cNvPr id="27650" name="Object 2"/>
          <p:cNvGraphicFramePr>
            <a:graphicFrameLocks noChangeAspect="1"/>
          </p:cNvGraphicFramePr>
          <p:nvPr/>
        </p:nvGraphicFramePr>
        <p:xfrm>
          <a:off x="237704" y="2860576"/>
          <a:ext cx="3305175" cy="2157412"/>
        </p:xfrm>
        <a:graphic>
          <a:graphicData uri="http://schemas.openxmlformats.org/presentationml/2006/ole">
            <mc:AlternateContent xmlns:mc="http://schemas.openxmlformats.org/markup-compatibility/2006">
              <mc:Choice xmlns:v="urn:schemas-microsoft-com:vml" Requires="v">
                <p:oleObj name="Equation" r:id="rId3" imgW="876240" imgH="571320" progId="Equation.DSMT4">
                  <p:embed/>
                </p:oleObj>
              </mc:Choice>
              <mc:Fallback>
                <p:oleObj name="Equation" r:id="rId3" imgW="876240" imgH="57132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704" y="2860576"/>
                        <a:ext cx="3305175" cy="215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2" name="Content Placeholder 2"/>
          <p:cNvSpPr txBox="1">
            <a:spLocks/>
          </p:cNvSpPr>
          <p:nvPr/>
        </p:nvSpPr>
        <p:spPr bwMode="auto">
          <a:xfrm>
            <a:off x="1219200" y="7213602"/>
            <a:ext cx="11785600" cy="2133599"/>
          </a:xfrm>
          <a:prstGeom prst="rect">
            <a:avLst/>
          </a:prstGeom>
          <a:noFill/>
          <a:ln w="9525">
            <a:noFill/>
            <a:miter lim="800000"/>
            <a:headEnd/>
            <a:tailEnd/>
          </a:ln>
        </p:spPr>
        <p:txBody>
          <a:bodyPr lIns="130046" tIns="65023" rIns="130046" bIns="65023"/>
          <a:lstStyle/>
          <a:p>
            <a:pPr marL="584756" indent="-487672" algn="l">
              <a:spcBef>
                <a:spcPts val="996"/>
              </a:spcBef>
              <a:buClr>
                <a:schemeClr val="tx2"/>
              </a:buClr>
              <a:buSzPct val="95000"/>
              <a:buFont typeface="Wingdings" pitchFamily="2" charset="2"/>
              <a:buChar char=""/>
            </a:pPr>
            <a:r>
              <a:rPr lang="en-GB" sz="3400" dirty="0">
                <a:latin typeface="Corbel" pitchFamily="34" charset="0"/>
              </a:rPr>
              <a:t>Uses a triplet of speakers to localise a source (3D)</a:t>
            </a:r>
          </a:p>
          <a:p>
            <a:pPr marL="584756" indent="-487672" algn="l">
              <a:spcBef>
                <a:spcPts val="996"/>
              </a:spcBef>
              <a:buClr>
                <a:schemeClr val="tx2"/>
              </a:buClr>
              <a:buSzPct val="95000"/>
              <a:buFont typeface="Wingdings" pitchFamily="2" charset="2"/>
              <a:buChar char=""/>
            </a:pPr>
            <a:r>
              <a:rPr lang="en-GB" sz="3400" dirty="0">
                <a:latin typeface="Corbel" pitchFamily="34" charset="0"/>
              </a:rPr>
              <a:t>Same as tangent law (2D)</a:t>
            </a:r>
          </a:p>
          <a:p>
            <a:pPr marL="584756" indent="-487672" algn="l">
              <a:spcBef>
                <a:spcPts val="996"/>
              </a:spcBef>
              <a:buClr>
                <a:schemeClr val="tx2"/>
              </a:buClr>
              <a:buSzPct val="95000"/>
              <a:buFont typeface="Wingdings" pitchFamily="2" charset="2"/>
              <a:buChar char=""/>
            </a:pPr>
            <a:r>
              <a:rPr lang="en-GB" sz="3400" dirty="0">
                <a:latin typeface="Corbel" pitchFamily="34" charset="0"/>
              </a:rPr>
              <a:t>Calculate speaker triplet vector same as the point source</a:t>
            </a:r>
          </a:p>
          <a:p>
            <a:pPr marL="584756" indent="-487672" algn="l">
              <a:spcBef>
                <a:spcPts val="996"/>
              </a:spcBef>
              <a:buClr>
                <a:schemeClr val="tx2"/>
              </a:buClr>
              <a:buSzPct val="95000"/>
              <a:buFont typeface="Wingdings" pitchFamily="2" charset="2"/>
              <a:buChar char=""/>
            </a:pPr>
            <a:endParaRPr lang="en-GB" sz="4300" dirty="0">
              <a:latin typeface="Corbel" pitchFamily="34" charset="0"/>
            </a:endParaRPr>
          </a:p>
        </p:txBody>
      </p:sp>
      <p:pic>
        <p:nvPicPr>
          <p:cNvPr id="27653" name="Picture 3" descr="C:\Users\Martin\Desktop\vbap triplet.png"/>
          <p:cNvPicPr>
            <a:picLocks noChangeAspect="1" noChangeArrowheads="1"/>
          </p:cNvPicPr>
          <p:nvPr/>
        </p:nvPicPr>
        <p:blipFill>
          <a:blip r:embed="rId5" cstate="print"/>
          <a:srcRect/>
          <a:stretch>
            <a:fillRect/>
          </a:stretch>
        </p:blipFill>
        <p:spPr bwMode="auto">
          <a:xfrm>
            <a:off x="4036632" y="1852464"/>
            <a:ext cx="5922152" cy="5409636"/>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Wave Field Synthesis</a:t>
            </a:r>
          </a:p>
        </p:txBody>
      </p:sp>
      <p:sp>
        <p:nvSpPr>
          <p:cNvPr id="52226" name="Content Placeholder 2"/>
          <p:cNvSpPr>
            <a:spLocks noGrp="1"/>
          </p:cNvSpPr>
          <p:nvPr>
            <p:ph idx="1"/>
          </p:nvPr>
        </p:nvSpPr>
        <p:spPr>
          <a:xfrm>
            <a:off x="0" y="5740896"/>
            <a:ext cx="13004800" cy="3707905"/>
          </a:xfrm>
        </p:spPr>
        <p:txBody>
          <a:bodyPr/>
          <a:lstStyle/>
          <a:p>
            <a:r>
              <a:rPr lang="en-GB" dirty="0"/>
              <a:t>Reproduces wave fronts</a:t>
            </a:r>
          </a:p>
          <a:p>
            <a:r>
              <a:rPr lang="en-GB" dirty="0"/>
              <a:t>Highest frequency is determined by speaker distance</a:t>
            </a:r>
          </a:p>
          <a:p>
            <a:r>
              <a:rPr lang="en-GB" dirty="0"/>
              <a:t>Downside is the amount of loudspeakers and cost</a:t>
            </a:r>
          </a:p>
          <a:p>
            <a:endParaRPr lang="en-GB" dirty="0"/>
          </a:p>
        </p:txBody>
      </p:sp>
      <p:pic>
        <p:nvPicPr>
          <p:cNvPr id="52227" name="Picture 2"/>
          <p:cNvPicPr>
            <a:picLocks noChangeAspect="1" noChangeArrowheads="1"/>
          </p:cNvPicPr>
          <p:nvPr/>
        </p:nvPicPr>
        <p:blipFill>
          <a:blip r:embed="rId3" cstate="print"/>
          <a:srcRect/>
          <a:stretch>
            <a:fillRect/>
          </a:stretch>
        </p:blipFill>
        <p:spPr bwMode="auto">
          <a:xfrm>
            <a:off x="1422400" y="2133601"/>
            <a:ext cx="4064000" cy="3061547"/>
          </a:xfrm>
          <a:prstGeom prst="rect">
            <a:avLst/>
          </a:prstGeom>
          <a:noFill/>
          <a:ln w="9525">
            <a:noFill/>
            <a:miter lim="800000"/>
            <a:headEnd/>
            <a:tailEnd/>
          </a:ln>
        </p:spPr>
      </p:pic>
      <p:pic>
        <p:nvPicPr>
          <p:cNvPr id="52228" name="Picture 3"/>
          <p:cNvPicPr>
            <a:picLocks noChangeAspect="1" noChangeArrowheads="1"/>
          </p:cNvPicPr>
          <p:nvPr/>
        </p:nvPicPr>
        <p:blipFill>
          <a:blip r:embed="rId4" cstate="print"/>
          <a:srcRect/>
          <a:stretch>
            <a:fillRect/>
          </a:stretch>
        </p:blipFill>
        <p:spPr bwMode="auto">
          <a:xfrm>
            <a:off x="6604001" y="2133601"/>
            <a:ext cx="4064000" cy="3048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a:solidFill>
                  <a:schemeClr val="tx2">
                    <a:satMod val="200000"/>
                  </a:schemeClr>
                </a:solidFill>
              </a:rPr>
              <a:t>Questions?</a:t>
            </a:r>
          </a:p>
        </p:txBody>
      </p:sp>
      <p:sp>
        <p:nvSpPr>
          <p:cNvPr id="54274" name="TextBox 2"/>
          <p:cNvSpPr txBox="1">
            <a:spLocks noChangeArrowheads="1"/>
          </p:cNvSpPr>
          <p:nvPr/>
        </p:nvSpPr>
        <p:spPr bwMode="auto">
          <a:xfrm>
            <a:off x="0" y="988368"/>
            <a:ext cx="13218083" cy="7718008"/>
          </a:xfrm>
          <a:prstGeom prst="rect">
            <a:avLst/>
          </a:prstGeom>
          <a:noFill/>
          <a:ln w="9525">
            <a:noFill/>
            <a:miter lim="800000"/>
            <a:headEnd/>
            <a:tailEnd/>
          </a:ln>
        </p:spPr>
        <p:txBody>
          <a:bodyPr wrap="square" lIns="130046" tIns="65023" rIns="130046" bIns="65023">
            <a:spAutoFit/>
          </a:bodyPr>
          <a:lstStyle/>
          <a:p>
            <a:pPr algn="l"/>
            <a:r>
              <a:rPr lang="en-GB" sz="2900" dirty="0">
                <a:latin typeface="Corbel" pitchFamily="34" charset="0"/>
              </a:rPr>
              <a:t>Dolby, </a:t>
            </a:r>
            <a:r>
              <a:rPr lang="en-GB" sz="2900" dirty="0">
                <a:latin typeface="Corbel" pitchFamily="34" charset="0"/>
                <a:hlinkClick r:id="rId3"/>
              </a:rPr>
              <a:t>www.dolby.com</a:t>
            </a:r>
            <a:endParaRPr lang="en-GB" sz="2900" dirty="0">
              <a:latin typeface="Corbel" pitchFamily="34" charset="0"/>
            </a:endParaRPr>
          </a:p>
          <a:p>
            <a:pPr algn="l"/>
            <a:r>
              <a:rPr lang="en-GB" sz="2900" dirty="0">
                <a:latin typeface="Corbel" pitchFamily="34" charset="0"/>
              </a:rPr>
              <a:t>DTS, </a:t>
            </a:r>
            <a:r>
              <a:rPr lang="en-GB" sz="2900" dirty="0">
                <a:latin typeface="Corbel" pitchFamily="34" charset="0"/>
                <a:hlinkClick r:id="rId4"/>
              </a:rPr>
              <a:t>www.dts.com</a:t>
            </a:r>
            <a:endParaRPr lang="en-GB" sz="2900" dirty="0">
              <a:latin typeface="Corbel" pitchFamily="34" charset="0"/>
            </a:endParaRPr>
          </a:p>
          <a:p>
            <a:pPr algn="l"/>
            <a:r>
              <a:rPr lang="en-GB" sz="2900" dirty="0">
                <a:latin typeface="Corbel" pitchFamily="34" charset="0"/>
              </a:rPr>
              <a:t>F. Rumsey, </a:t>
            </a:r>
            <a:r>
              <a:rPr lang="en-GB" sz="2900" i="1" dirty="0">
                <a:latin typeface="Corbel" pitchFamily="34" charset="0"/>
              </a:rPr>
              <a:t>Spatial Audio</a:t>
            </a:r>
            <a:r>
              <a:rPr lang="en-GB" sz="2900" dirty="0">
                <a:latin typeface="Corbel" pitchFamily="34" charset="0"/>
              </a:rPr>
              <a:t>,  Focal Press.</a:t>
            </a:r>
          </a:p>
          <a:p>
            <a:pPr algn="l"/>
            <a:r>
              <a:rPr lang="en-GB" sz="2900" dirty="0">
                <a:latin typeface="Corbel" pitchFamily="34" charset="0"/>
              </a:rPr>
              <a:t>R. </a:t>
            </a:r>
            <a:r>
              <a:rPr lang="en-GB" sz="2900" dirty="0" err="1">
                <a:latin typeface="Corbel" pitchFamily="34" charset="0"/>
              </a:rPr>
              <a:t>Streicher</a:t>
            </a:r>
            <a:r>
              <a:rPr lang="en-GB" sz="2900" dirty="0">
                <a:latin typeface="Corbel" pitchFamily="34" charset="0"/>
              </a:rPr>
              <a:t>, </a:t>
            </a:r>
            <a:r>
              <a:rPr lang="en-GB" sz="2900" i="1" dirty="0">
                <a:latin typeface="Corbel" pitchFamily="34" charset="0"/>
              </a:rPr>
              <a:t>The Decca Tree – Its Not Just for Stereo Anymore</a:t>
            </a:r>
            <a:r>
              <a:rPr lang="en-GB" sz="2900" dirty="0">
                <a:latin typeface="Corbel" pitchFamily="34" charset="0"/>
              </a:rPr>
              <a:t>, </a:t>
            </a:r>
          </a:p>
          <a:p>
            <a:pPr algn="l"/>
            <a:r>
              <a:rPr lang="en-GB" sz="2900" dirty="0">
                <a:latin typeface="Corbel" pitchFamily="34" charset="0"/>
                <a:hlinkClick r:id="rId5"/>
              </a:rPr>
              <a:t>http://www.wesdooley.com/pdf/Surround_Sound_Decca_Tree-urtext.pdf</a:t>
            </a:r>
            <a:endParaRPr lang="en-GB" sz="2900" dirty="0">
              <a:latin typeface="Corbel" pitchFamily="34" charset="0"/>
            </a:endParaRPr>
          </a:p>
          <a:p>
            <a:pPr algn="l"/>
            <a:r>
              <a:rPr lang="en-GB" sz="2900" dirty="0">
                <a:latin typeface="Corbel" pitchFamily="34" charset="0"/>
              </a:rPr>
              <a:t>C. Eric, T. Chen, “The Native B-Format Microphone by Benjamin,”  </a:t>
            </a:r>
            <a:r>
              <a:rPr lang="en-GB" sz="2900" i="1" dirty="0">
                <a:latin typeface="Corbel" pitchFamily="34" charset="0"/>
              </a:rPr>
              <a:t>Audio Engineering</a:t>
            </a:r>
            <a:br>
              <a:rPr lang="en-GB" sz="2900" i="1" dirty="0">
                <a:latin typeface="Corbel" pitchFamily="34" charset="0"/>
              </a:rPr>
            </a:br>
            <a:r>
              <a:rPr lang="en-GB" sz="2900" i="1" dirty="0">
                <a:latin typeface="Corbel" pitchFamily="34" charset="0"/>
              </a:rPr>
              <a:t>Society, </a:t>
            </a:r>
            <a:r>
              <a:rPr lang="en-GB" sz="2900" dirty="0">
                <a:latin typeface="Corbel" pitchFamily="34" charset="0"/>
              </a:rPr>
              <a:t>Convention 119, 2005.</a:t>
            </a:r>
          </a:p>
          <a:p>
            <a:pPr algn="l"/>
            <a:r>
              <a:rPr lang="en-GB" sz="2900" dirty="0" err="1">
                <a:latin typeface="Corbel" pitchFamily="34" charset="0"/>
              </a:rPr>
              <a:t>Schoesps</a:t>
            </a:r>
            <a:r>
              <a:rPr lang="en-GB" sz="2900" dirty="0">
                <a:latin typeface="Corbel" pitchFamily="34" charset="0"/>
              </a:rPr>
              <a:t>, </a:t>
            </a:r>
            <a:r>
              <a:rPr lang="en-GB" sz="2900" dirty="0">
                <a:latin typeface="Corbel" pitchFamily="34" charset="0"/>
                <a:hlinkClick r:id="rId6"/>
              </a:rPr>
              <a:t>www.schoeps.de</a:t>
            </a:r>
            <a:endParaRPr lang="en-GB" sz="2900" dirty="0">
              <a:latin typeface="Corbel" pitchFamily="34" charset="0"/>
            </a:endParaRPr>
          </a:p>
          <a:p>
            <a:pPr algn="l"/>
            <a:r>
              <a:rPr lang="en-GB" sz="2900" dirty="0">
                <a:latin typeface="Corbel" pitchFamily="34" charset="0"/>
              </a:rPr>
              <a:t>V. </a:t>
            </a:r>
            <a:r>
              <a:rPr lang="en-GB" sz="2900" dirty="0" err="1">
                <a:latin typeface="Corbel" pitchFamily="34" charset="0"/>
              </a:rPr>
              <a:t>Pulkki</a:t>
            </a:r>
            <a:r>
              <a:rPr lang="en-GB" sz="2900" dirty="0">
                <a:latin typeface="Corbel" pitchFamily="34" charset="0"/>
              </a:rPr>
              <a:t>, “Virtual Sound Source Positioning Using Vector Base Amplitude Panning,” </a:t>
            </a:r>
            <a:br>
              <a:rPr lang="en-GB" sz="2900" dirty="0">
                <a:latin typeface="Corbel" pitchFamily="34" charset="0"/>
              </a:rPr>
            </a:br>
            <a:r>
              <a:rPr lang="en-GB" sz="2900" i="1" dirty="0">
                <a:latin typeface="Corbel" pitchFamily="34" charset="0"/>
              </a:rPr>
              <a:t>Audio Engineering Society,</a:t>
            </a:r>
            <a:r>
              <a:rPr lang="en-GB" sz="2900" dirty="0">
                <a:latin typeface="Corbel" pitchFamily="34" charset="0"/>
              </a:rPr>
              <a:t>  Volume 5, Issue 6, pp. 456 -466, June 1997.</a:t>
            </a:r>
          </a:p>
          <a:p>
            <a:pPr algn="l"/>
            <a:r>
              <a:rPr lang="en-GB" sz="2900" dirty="0">
                <a:latin typeface="Corbel" pitchFamily="34" charset="0"/>
              </a:rPr>
              <a:t>S. Goodwin, “3D Sound For 3D Games – Beyond 5.1,” </a:t>
            </a:r>
            <a:r>
              <a:rPr lang="en-GB" sz="2900" i="1" dirty="0">
                <a:latin typeface="Corbel" pitchFamily="34" charset="0"/>
              </a:rPr>
              <a:t>Audio Engineering Society</a:t>
            </a:r>
            <a:r>
              <a:rPr lang="en-GB" sz="2900" dirty="0">
                <a:latin typeface="Corbel" pitchFamily="34" charset="0"/>
              </a:rPr>
              <a:t>, 35</a:t>
            </a:r>
            <a:r>
              <a:rPr lang="en-GB" sz="2900" baseline="30000" dirty="0">
                <a:latin typeface="Corbel" pitchFamily="34" charset="0"/>
              </a:rPr>
              <a:t>th</a:t>
            </a:r>
            <a:r>
              <a:rPr lang="en-GB" sz="2900" dirty="0">
                <a:latin typeface="Corbel" pitchFamily="34" charset="0"/>
              </a:rPr>
              <a:t> </a:t>
            </a:r>
          </a:p>
          <a:p>
            <a:pPr algn="l"/>
            <a:r>
              <a:rPr lang="en-GB" sz="2900" dirty="0">
                <a:latin typeface="Corbel" pitchFamily="34" charset="0"/>
              </a:rPr>
              <a:t>International Conference, 2009.</a:t>
            </a:r>
          </a:p>
          <a:p>
            <a:pPr algn="l"/>
            <a:r>
              <a:rPr lang="en-GB" sz="2900" dirty="0">
                <a:latin typeface="Corbel" pitchFamily="34" charset="0"/>
              </a:rPr>
              <a:t>M.A. </a:t>
            </a:r>
            <a:r>
              <a:rPr lang="en-GB" sz="2900" dirty="0" err="1">
                <a:latin typeface="Corbel" pitchFamily="34" charset="0"/>
              </a:rPr>
              <a:t>Gerzon</a:t>
            </a:r>
            <a:r>
              <a:rPr lang="en-GB" sz="2900" dirty="0">
                <a:latin typeface="Corbel" pitchFamily="34" charset="0"/>
              </a:rPr>
              <a:t>, “</a:t>
            </a:r>
            <a:r>
              <a:rPr lang="en-GB" sz="2900" dirty="0" err="1">
                <a:latin typeface="Corbel" pitchFamily="34" charset="0"/>
              </a:rPr>
              <a:t>Periphony</a:t>
            </a:r>
            <a:r>
              <a:rPr lang="en-GB" sz="2900" dirty="0">
                <a:latin typeface="Corbel" pitchFamily="34" charset="0"/>
              </a:rPr>
              <a:t>: With-Height Sound Reproduction,” </a:t>
            </a:r>
            <a:r>
              <a:rPr lang="en-GB" sz="2900" i="1" dirty="0">
                <a:latin typeface="Corbel" pitchFamily="34" charset="0"/>
              </a:rPr>
              <a:t>Audio Engineering</a:t>
            </a:r>
          </a:p>
          <a:p>
            <a:pPr algn="l"/>
            <a:r>
              <a:rPr lang="en-GB" sz="2900" i="1" dirty="0">
                <a:latin typeface="Corbel" pitchFamily="34" charset="0"/>
              </a:rPr>
              <a:t> Society</a:t>
            </a:r>
            <a:r>
              <a:rPr lang="en-GB" sz="2900" dirty="0">
                <a:latin typeface="Corbel" pitchFamily="34" charset="0"/>
              </a:rPr>
              <a:t>, vol. 21, pp. 2-10, February 1973. </a:t>
            </a:r>
          </a:p>
          <a:p>
            <a:pPr algn="l"/>
            <a:r>
              <a:rPr lang="en-GB" sz="2900" dirty="0">
                <a:latin typeface="Corbel" pitchFamily="34" charset="0"/>
              </a:rPr>
              <a:t>D. </a:t>
            </a:r>
            <a:r>
              <a:rPr lang="en-GB" sz="2900" dirty="0" err="1">
                <a:latin typeface="Corbel" pitchFamily="34" charset="0"/>
              </a:rPr>
              <a:t>Malham</a:t>
            </a:r>
            <a:r>
              <a:rPr lang="en-GB" sz="2900" dirty="0">
                <a:latin typeface="Corbel" pitchFamily="34" charset="0"/>
              </a:rPr>
              <a:t>, </a:t>
            </a:r>
            <a:r>
              <a:rPr lang="en-GB" sz="2900" i="1" dirty="0">
                <a:latin typeface="Corbel" pitchFamily="34" charset="0"/>
              </a:rPr>
              <a:t>Higher order </a:t>
            </a:r>
            <a:r>
              <a:rPr lang="en-GB" sz="2900" i="1" dirty="0" err="1">
                <a:latin typeface="Corbel" pitchFamily="34" charset="0"/>
              </a:rPr>
              <a:t>Ambisonics</a:t>
            </a:r>
            <a:r>
              <a:rPr lang="en-GB" sz="2900" i="1" dirty="0">
                <a:latin typeface="Corbel" pitchFamily="34" charset="0"/>
              </a:rPr>
              <a:t> systems</a:t>
            </a:r>
            <a:r>
              <a:rPr lang="en-GB" sz="2900" dirty="0">
                <a:latin typeface="Corbel" pitchFamily="34" charset="0"/>
              </a:rPr>
              <a:t>, </a:t>
            </a:r>
          </a:p>
          <a:p>
            <a:pPr algn="l"/>
            <a:r>
              <a:rPr lang="en-GB" sz="2900" dirty="0">
                <a:latin typeface="Corbel" pitchFamily="34" charset="0"/>
              </a:rPr>
              <a:t>http://www.york.ac.uk/inst/mustech/3d_audio/higher_order_ambisonics.pdf, 2003.</a:t>
            </a:r>
          </a:p>
          <a:p>
            <a:pPr algn="l"/>
            <a:r>
              <a:rPr lang="en-GB" sz="2900" dirty="0" err="1">
                <a:latin typeface="Corbel" pitchFamily="34" charset="0"/>
              </a:rPr>
              <a:t>Soundfield</a:t>
            </a:r>
            <a:r>
              <a:rPr lang="en-GB" sz="2900" dirty="0">
                <a:latin typeface="Corbel" pitchFamily="34" charset="0"/>
              </a:rPr>
              <a:t>, </a:t>
            </a:r>
            <a:r>
              <a:rPr lang="en-GB" sz="2900" dirty="0">
                <a:latin typeface="Corbel" pitchFamily="34" charset="0"/>
                <a:hlinkClick r:id="rId7"/>
              </a:rPr>
              <a:t>www.soundfield.com</a:t>
            </a:r>
            <a:endParaRPr lang="en-GB" sz="2900" dirty="0">
              <a:latin typeface="Corbe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p:txBody>
          <a:bodyPr/>
          <a:lstStyle/>
          <a:p>
            <a:pPr eaLnBrk="1" hangingPunct="1"/>
            <a:r>
              <a:rPr lang="en-US"/>
              <a:t>Structural model</a:t>
            </a:r>
          </a:p>
        </p:txBody>
      </p:sp>
      <p:pic>
        <p:nvPicPr>
          <p:cNvPr id="31747" name="Picture 2"/>
          <p:cNvPicPr>
            <a:picLocks noChangeArrowheads="1"/>
          </p:cNvPicPr>
          <p:nvPr/>
        </p:nvPicPr>
        <p:blipFill>
          <a:blip r:embed="rId3" cstate="print"/>
          <a:srcRect/>
          <a:stretch>
            <a:fillRect/>
          </a:stretch>
        </p:blipFill>
        <p:spPr bwMode="auto">
          <a:xfrm>
            <a:off x="165100" y="1244600"/>
            <a:ext cx="10998200" cy="8394700"/>
          </a:xfrm>
          <a:prstGeom prst="rect">
            <a:avLst/>
          </a:prstGeom>
          <a:noFill/>
          <a:ln w="9525">
            <a:noFill/>
            <a:miter lim="800000"/>
            <a:headEnd/>
            <a:tailEnd/>
          </a:ln>
        </p:spPr>
      </p:pic>
      <p:sp>
        <p:nvSpPr>
          <p:cNvPr id="31748" name="Rectangle 3"/>
          <p:cNvSpPr>
            <a:spLocks/>
          </p:cNvSpPr>
          <p:nvPr/>
        </p:nvSpPr>
        <p:spPr bwMode="auto">
          <a:xfrm>
            <a:off x="9271000" y="5238750"/>
            <a:ext cx="3605213" cy="1079500"/>
          </a:xfrm>
          <a:prstGeom prst="rect">
            <a:avLst/>
          </a:prstGeom>
          <a:noFill/>
          <a:ln w="12700">
            <a:noFill/>
            <a:miter lim="800000"/>
            <a:headEnd/>
            <a:tailEnd/>
          </a:ln>
        </p:spPr>
        <p:txBody>
          <a:bodyPr wrap="none" lIns="0" tIns="0" rIns="57799" bIns="0" anchor="ctr">
            <a:spAutoFit/>
          </a:bodyPr>
          <a:lstStyle/>
          <a:p>
            <a:pPr marL="57150"/>
            <a:r>
              <a:rPr lang="en-US" sz="3400">
                <a:solidFill>
                  <a:srgbClr val="0000FF"/>
                </a:solidFill>
                <a:latin typeface="Arial" pitchFamily="34" charset="0"/>
                <a:cs typeface="Arial" pitchFamily="34" charset="0"/>
                <a:sym typeface="Arial" pitchFamily="34" charset="0"/>
              </a:rPr>
              <a:t>Pinna-head-torso </a:t>
            </a:r>
          </a:p>
          <a:p>
            <a:pPr marL="57150"/>
            <a:r>
              <a:rPr lang="en-US" sz="3400">
                <a:solidFill>
                  <a:srgbClr val="0000FF"/>
                </a:solidFill>
                <a:latin typeface="Arial" pitchFamily="34" charset="0"/>
                <a:cs typeface="Arial" pitchFamily="34" charset="0"/>
                <a:sym typeface="Arial" pitchFamily="34" charset="0"/>
              </a:rPr>
              <a:t>system</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2"/>
          <p:cNvSpPr>
            <a:spLocks noGrp="1" noChangeArrowheads="1"/>
          </p:cNvSpPr>
          <p:nvPr>
            <p:ph type="title"/>
          </p:nvPr>
        </p:nvSpPr>
        <p:spPr/>
        <p:txBody>
          <a:bodyPr/>
          <a:lstStyle/>
          <a:p>
            <a:pPr eaLnBrk="1" hangingPunct="1"/>
            <a:r>
              <a:rPr lang="en-GB"/>
              <a:t>Azimuth</a:t>
            </a:r>
          </a:p>
        </p:txBody>
      </p:sp>
      <p:sp>
        <p:nvSpPr>
          <p:cNvPr id="7175" name="Rectangle 3"/>
          <p:cNvSpPr>
            <a:spLocks noGrp="1" noChangeArrowheads="1"/>
          </p:cNvSpPr>
          <p:nvPr>
            <p:ph type="body" idx="1"/>
          </p:nvPr>
        </p:nvSpPr>
        <p:spPr>
          <a:xfrm>
            <a:off x="0" y="1088250"/>
            <a:ext cx="13004800" cy="8665351"/>
          </a:xfrm>
        </p:spPr>
        <p:txBody>
          <a:bodyPr/>
          <a:lstStyle/>
          <a:p>
            <a:pPr eaLnBrk="1" hangingPunct="1"/>
            <a:r>
              <a:rPr lang="en-CA" sz="5100" dirty="0"/>
              <a:t>azimuth angle measured </a:t>
            </a:r>
          </a:p>
          <a:p>
            <a:pPr lvl="1" eaLnBrk="1" hangingPunct="1"/>
            <a:r>
              <a:rPr lang="en-CA" sz="4600" dirty="0"/>
              <a:t> 0’ is straight ahead</a:t>
            </a:r>
          </a:p>
          <a:p>
            <a:pPr lvl="1" eaLnBrk="1" hangingPunct="1"/>
            <a:r>
              <a:rPr lang="en-CA" sz="4600" dirty="0"/>
              <a:t> 90’ is the right ear</a:t>
            </a:r>
          </a:p>
          <a:p>
            <a:pPr lvl="1" eaLnBrk="1" hangingPunct="1"/>
            <a:r>
              <a:rPr lang="en-CA" sz="4600" dirty="0"/>
              <a:t>elevation kept at 0’</a:t>
            </a:r>
          </a:p>
          <a:p>
            <a:pPr lvl="1" eaLnBrk="1" hangingPunct="1"/>
            <a:r>
              <a:rPr lang="en-CA" sz="4600" dirty="0"/>
              <a:t>Both </a:t>
            </a:r>
            <a:r>
              <a:rPr lang="en-CA" sz="4600" dirty="0" err="1"/>
              <a:t>pinna</a:t>
            </a:r>
            <a:r>
              <a:rPr lang="en-CA" sz="4600" dirty="0"/>
              <a:t> filter &amp; head shadow/ITD applied</a:t>
            </a:r>
            <a:r>
              <a:rPr lang="en-US" sz="4600" dirty="0"/>
              <a:t> </a:t>
            </a:r>
          </a:p>
          <a:p>
            <a:pPr eaLnBrk="1" hangingPunct="1"/>
            <a:r>
              <a:rPr lang="en-GB" sz="5100" dirty="0"/>
              <a:t>45’</a:t>
            </a:r>
          </a:p>
          <a:p>
            <a:pPr eaLnBrk="1" hangingPunct="1"/>
            <a:r>
              <a:rPr lang="en-GB" sz="5100" dirty="0"/>
              <a:t>135’</a:t>
            </a:r>
          </a:p>
          <a:p>
            <a:pPr eaLnBrk="1" hangingPunct="1"/>
            <a:r>
              <a:rPr lang="en-GB" sz="5100" dirty="0"/>
              <a:t>225’</a:t>
            </a:r>
          </a:p>
          <a:p>
            <a:pPr eaLnBrk="1" hangingPunct="1"/>
            <a:r>
              <a:rPr lang="en-GB" sz="5100" dirty="0"/>
              <a:t>315’</a:t>
            </a:r>
          </a:p>
        </p:txBody>
      </p:sp>
      <p:graphicFrame>
        <p:nvGraphicFramePr>
          <p:cNvPr id="7170" name="Object 4">
            <a:hlinkClick r:id="" action="ppaction://ole?verb=0"/>
          </p:cNvPr>
          <p:cNvGraphicFramePr>
            <a:graphicFrameLocks noChangeAspect="1"/>
          </p:cNvGraphicFramePr>
          <p:nvPr/>
        </p:nvGraphicFramePr>
        <p:xfrm>
          <a:off x="2302934" y="5490916"/>
          <a:ext cx="819574" cy="819574"/>
        </p:xfrm>
        <a:graphic>
          <a:graphicData uri="http://schemas.openxmlformats.org/presentationml/2006/ole">
            <mc:AlternateContent xmlns:mc="http://schemas.openxmlformats.org/markup-compatibility/2006">
              <mc:Choice xmlns:v="urn:schemas-microsoft-com:vml" Requires="v">
                <p:oleObj name="Sound Recorder Document" r:id="rId3" imgW="304520" imgH="304520" progId="Package">
                  <p:embed/>
                </p:oleObj>
              </mc:Choice>
              <mc:Fallback>
                <p:oleObj name="Sound Recorder Document" r:id="rId3" imgW="304520" imgH="304520" progId="Packag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934" y="5490916"/>
                        <a:ext cx="819574" cy="8195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6">
            <a:hlinkClick r:id="" action="ppaction://ole?verb=0"/>
          </p:cNvPr>
          <p:cNvGraphicFramePr>
            <a:graphicFrameLocks noChangeAspect="1"/>
          </p:cNvGraphicFramePr>
          <p:nvPr/>
        </p:nvGraphicFramePr>
        <p:xfrm>
          <a:off x="2302933" y="6436925"/>
          <a:ext cx="794738" cy="794738"/>
        </p:xfrm>
        <a:graphic>
          <a:graphicData uri="http://schemas.openxmlformats.org/presentationml/2006/ole">
            <mc:AlternateContent xmlns:mc="http://schemas.openxmlformats.org/markup-compatibility/2006">
              <mc:Choice xmlns:v="urn:schemas-microsoft-com:vml" Requires="v">
                <p:oleObj name="Sound Recorder Document" r:id="rId5" imgW="304520" imgH="304520" progId="Package">
                  <p:embed/>
                </p:oleObj>
              </mc:Choice>
              <mc:Fallback>
                <p:oleObj name="Sound Recorder Document" r:id="rId5" imgW="304520" imgH="304520" progId="Packag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933" y="6436925"/>
                        <a:ext cx="794738" cy="79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8">
            <a:hlinkClick r:id="" action="ppaction://ole?verb=0"/>
          </p:cNvPr>
          <p:cNvGraphicFramePr>
            <a:graphicFrameLocks noChangeAspect="1"/>
          </p:cNvGraphicFramePr>
          <p:nvPr/>
        </p:nvGraphicFramePr>
        <p:xfrm>
          <a:off x="2302934" y="7428090"/>
          <a:ext cx="828605" cy="828605"/>
        </p:xfrm>
        <a:graphic>
          <a:graphicData uri="http://schemas.openxmlformats.org/presentationml/2006/ole">
            <mc:AlternateContent xmlns:mc="http://schemas.openxmlformats.org/markup-compatibility/2006">
              <mc:Choice xmlns:v="urn:schemas-microsoft-com:vml" Requires="v">
                <p:oleObj name="Sound Recorder Document" r:id="rId6" imgW="304520" imgH="304520" progId="Package">
                  <p:embed/>
                </p:oleObj>
              </mc:Choice>
              <mc:Fallback>
                <p:oleObj name="Sound Recorder Document" r:id="rId6" imgW="304520" imgH="304520" progId="Packag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934" y="7428090"/>
                        <a:ext cx="828605" cy="8286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10">
            <a:hlinkClick r:id="" action="ppaction://ole?verb=0"/>
          </p:cNvPr>
          <p:cNvGraphicFramePr>
            <a:graphicFrameLocks noChangeAspect="1"/>
          </p:cNvGraphicFramePr>
          <p:nvPr/>
        </p:nvGraphicFramePr>
        <p:xfrm>
          <a:off x="2327769" y="8383129"/>
          <a:ext cx="794738" cy="794738"/>
        </p:xfrm>
        <a:graphic>
          <a:graphicData uri="http://schemas.openxmlformats.org/presentationml/2006/ole">
            <mc:AlternateContent xmlns:mc="http://schemas.openxmlformats.org/markup-compatibility/2006">
              <mc:Choice xmlns:v="urn:schemas-microsoft-com:vml" Requires="v">
                <p:oleObj name="Sound Recorder Document" r:id="rId7" imgW="304520" imgH="304520" progId="Package">
                  <p:embed/>
                </p:oleObj>
              </mc:Choice>
              <mc:Fallback>
                <p:oleObj name="Sound Recorder Document" r:id="rId7" imgW="304520" imgH="304520" progId="Package">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769" y="8383129"/>
                        <a:ext cx="794738" cy="79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pPr eaLnBrk="1" hangingPunct="1"/>
            <a:r>
              <a:rPr lang="en-GB"/>
              <a:t>Elevation</a:t>
            </a:r>
          </a:p>
        </p:txBody>
      </p:sp>
      <p:sp>
        <p:nvSpPr>
          <p:cNvPr id="8199" name="Rectangle 3"/>
          <p:cNvSpPr>
            <a:spLocks noGrp="1" noChangeArrowheads="1"/>
          </p:cNvSpPr>
          <p:nvPr>
            <p:ph type="body" idx="1"/>
          </p:nvPr>
        </p:nvSpPr>
        <p:spPr>
          <a:xfrm>
            <a:off x="0" y="1189851"/>
            <a:ext cx="13004800" cy="7143333"/>
          </a:xfrm>
        </p:spPr>
        <p:txBody>
          <a:bodyPr/>
          <a:lstStyle/>
          <a:p>
            <a:pPr eaLnBrk="1" hangingPunct="1"/>
            <a:r>
              <a:rPr lang="en-CA" sz="5100" dirty="0"/>
              <a:t>90’ is straight up, –90’ is straight down</a:t>
            </a:r>
          </a:p>
          <a:p>
            <a:pPr lvl="1" eaLnBrk="1" hangingPunct="1"/>
            <a:r>
              <a:rPr lang="en-CA" sz="4600" dirty="0"/>
              <a:t>Elevation 60’, azimuth 0’ </a:t>
            </a:r>
            <a:endParaRPr lang="en-US" sz="4600" dirty="0"/>
          </a:p>
          <a:p>
            <a:pPr lvl="1" eaLnBrk="1" hangingPunct="1"/>
            <a:r>
              <a:rPr lang="en-CA" sz="4600" dirty="0"/>
              <a:t>Elevation -60’ , azimuth 0’</a:t>
            </a:r>
            <a:r>
              <a:rPr lang="en-US" sz="4600" dirty="0"/>
              <a:t> </a:t>
            </a:r>
          </a:p>
          <a:p>
            <a:pPr eaLnBrk="1" hangingPunct="1"/>
            <a:r>
              <a:rPr lang="en-CA" sz="5100" dirty="0"/>
              <a:t>HRTF applies filtering even when both azimuth &amp; elevation angles =0</a:t>
            </a:r>
            <a:endParaRPr lang="en-US" sz="5100" dirty="0"/>
          </a:p>
          <a:p>
            <a:pPr lvl="1" eaLnBrk="1" hangingPunct="1"/>
            <a:r>
              <a:rPr lang="en-CA" sz="4600" dirty="0"/>
              <a:t>Unprocessed mono</a:t>
            </a:r>
            <a:endParaRPr lang="en-US" sz="4600" dirty="0"/>
          </a:p>
          <a:p>
            <a:pPr lvl="1" eaLnBrk="1" hangingPunct="1"/>
            <a:r>
              <a:rPr lang="en-CA" sz="4600" dirty="0"/>
              <a:t>Stereo, elevation 0’, azimuth 0’</a:t>
            </a:r>
          </a:p>
        </p:txBody>
      </p:sp>
      <p:graphicFrame>
        <p:nvGraphicFramePr>
          <p:cNvPr id="8194" name="Object 4">
            <a:hlinkClick r:id="" action="ppaction://ole?verb=0"/>
          </p:cNvPr>
          <p:cNvGraphicFramePr>
            <a:graphicFrameLocks noChangeAspect="1"/>
          </p:cNvGraphicFramePr>
          <p:nvPr/>
        </p:nvGraphicFramePr>
        <p:xfrm>
          <a:off x="9424924" y="2431021"/>
          <a:ext cx="794738" cy="796996"/>
        </p:xfrm>
        <a:graphic>
          <a:graphicData uri="http://schemas.openxmlformats.org/presentationml/2006/ole">
            <mc:AlternateContent xmlns:mc="http://schemas.openxmlformats.org/markup-compatibility/2006">
              <mc:Choice xmlns:v="urn:schemas-microsoft-com:vml" Requires="v">
                <p:oleObj name="Sound Recorder Document" r:id="rId3" imgW="304520" imgH="304520" progId="Package">
                  <p:embed/>
                </p:oleObj>
              </mc:Choice>
              <mc:Fallback>
                <p:oleObj name="Sound Recorder Document" r:id="rId3" imgW="304520" imgH="304520" progId="Packag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924" y="2431021"/>
                        <a:ext cx="794738" cy="79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5">
            <a:hlinkClick r:id="" action="ppaction://ole?verb=0"/>
          </p:cNvPr>
          <p:cNvGraphicFramePr>
            <a:graphicFrameLocks noChangeAspect="1"/>
          </p:cNvGraphicFramePr>
          <p:nvPr/>
        </p:nvGraphicFramePr>
        <p:xfrm>
          <a:off x="9442987" y="3352195"/>
          <a:ext cx="742808" cy="778934"/>
        </p:xfrm>
        <a:graphic>
          <a:graphicData uri="http://schemas.openxmlformats.org/presentationml/2006/ole">
            <mc:AlternateContent xmlns:mc="http://schemas.openxmlformats.org/markup-compatibility/2006">
              <mc:Choice xmlns:v="urn:schemas-microsoft-com:vml" Requires="v">
                <p:oleObj name="Sound Recorder Document" r:id="rId5" imgW="290407" imgH="304485" progId="Package">
                  <p:embed/>
                </p:oleObj>
              </mc:Choice>
              <mc:Fallback>
                <p:oleObj name="Sound Recorder Document" r:id="rId5" imgW="290407" imgH="304485" progId="Packag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2987" y="3352195"/>
                        <a:ext cx="742808" cy="778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6" name="Object 6">
            <a:hlinkClick r:id="" action="ppaction://ole?verb=0"/>
          </p:cNvPr>
          <p:cNvGraphicFramePr>
            <a:graphicFrameLocks noChangeAspect="1"/>
          </p:cNvGraphicFramePr>
          <p:nvPr/>
        </p:nvGraphicFramePr>
        <p:xfrm>
          <a:off x="9481189" y="5810916"/>
          <a:ext cx="837635" cy="878275"/>
        </p:xfrm>
        <a:graphic>
          <a:graphicData uri="http://schemas.openxmlformats.org/presentationml/2006/ole">
            <mc:AlternateContent xmlns:mc="http://schemas.openxmlformats.org/markup-compatibility/2006">
              <mc:Choice xmlns:v="urn:schemas-microsoft-com:vml" Requires="v">
                <p:oleObj name="Sound Recorder Document" r:id="rId7" imgW="290407" imgH="304485" progId="Package">
                  <p:embed/>
                </p:oleObj>
              </mc:Choice>
              <mc:Fallback>
                <p:oleObj name="Sound Recorder Document" r:id="rId7" imgW="290407" imgH="304485" progId="Package">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1189" y="5810916"/>
                        <a:ext cx="837635" cy="87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7" name="Object 7">
            <a:hlinkClick r:id="" action="ppaction://ole?verb=0"/>
          </p:cNvPr>
          <p:cNvGraphicFramePr>
            <a:graphicFrameLocks noChangeAspect="1"/>
          </p:cNvGraphicFramePr>
          <p:nvPr/>
        </p:nvGraphicFramePr>
        <p:xfrm>
          <a:off x="9526736" y="6821016"/>
          <a:ext cx="839893" cy="880533"/>
        </p:xfrm>
        <a:graphic>
          <a:graphicData uri="http://schemas.openxmlformats.org/presentationml/2006/ole">
            <mc:AlternateContent xmlns:mc="http://schemas.openxmlformats.org/markup-compatibility/2006">
              <mc:Choice xmlns:v="urn:schemas-microsoft-com:vml" Requires="v">
                <p:oleObj name="Sound Recorder Document" r:id="rId8" imgW="290407" imgH="304485" progId="Package">
                  <p:embed/>
                </p:oleObj>
              </mc:Choice>
              <mc:Fallback>
                <p:oleObj name="Sound Recorder Document" r:id="rId8" imgW="290407" imgH="304485" progId="Package">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6736" y="6821016"/>
                        <a:ext cx="839893" cy="880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r>
              <a:rPr lang="en-US"/>
              <a:t>Code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1"/>
          <p:cNvSpPr>
            <a:spLocks noChangeShapeType="1"/>
          </p:cNvSpPr>
          <p:nvPr/>
        </p:nvSpPr>
        <p:spPr bwMode="auto">
          <a:xfrm>
            <a:off x="0" y="1087438"/>
            <a:ext cx="13004800" cy="1587"/>
          </a:xfrm>
          <a:prstGeom prst="line">
            <a:avLst/>
          </a:prstGeom>
          <a:noFill/>
          <a:ln w="57150">
            <a:solidFill>
              <a:srgbClr val="FF0000"/>
            </a:solidFill>
            <a:round/>
            <a:headEnd/>
            <a:tailEnd/>
          </a:ln>
        </p:spPr>
        <p:txBody>
          <a:bodyPr lIns="0" tIns="0" rIns="0" bIns="0"/>
          <a:lstStyle/>
          <a:p>
            <a:endParaRPr lang="en-US"/>
          </a:p>
        </p:txBody>
      </p:sp>
      <p:sp>
        <p:nvSpPr>
          <p:cNvPr id="33795" name="Rectangle 2"/>
          <p:cNvSpPr>
            <a:spLocks noGrp="1" noChangeArrowheads="1"/>
          </p:cNvSpPr>
          <p:nvPr>
            <p:ph type="title"/>
          </p:nvPr>
        </p:nvSpPr>
        <p:spPr/>
        <p:txBody>
          <a:bodyPr rIns="166398"/>
          <a:lstStyle/>
          <a:p>
            <a:pPr marL="57150" eaLnBrk="1" hangingPunct="1"/>
            <a:r>
              <a:rPr lang="en-US"/>
              <a:t>Rotation matrix</a:t>
            </a:r>
          </a:p>
        </p:txBody>
      </p:sp>
      <p:sp>
        <p:nvSpPr>
          <p:cNvPr id="33796" name="Rectangle 3"/>
          <p:cNvSpPr>
            <a:spLocks noGrp="1" noChangeArrowheads="1"/>
          </p:cNvSpPr>
          <p:nvPr>
            <p:ph type="body" idx="1"/>
          </p:nvPr>
        </p:nvSpPr>
        <p:spPr>
          <a:xfrm>
            <a:off x="0" y="1189038"/>
            <a:ext cx="13004800" cy="8564562"/>
          </a:xfrm>
        </p:spPr>
        <p:txBody>
          <a:bodyPr rIns="166398"/>
          <a:lstStyle/>
          <a:p>
            <a:pPr marL="544513" indent="-487363" eaLnBrk="1" hangingPunct="1">
              <a:lnSpc>
                <a:spcPct val="80000"/>
              </a:lnSpc>
              <a:buNone/>
            </a:pPr>
            <a:r>
              <a:rPr lang="en-US" sz="2800" dirty="0" err="1">
                <a:latin typeface="Courier New" pitchFamily="49" charset="0"/>
                <a:cs typeface="Courier New" pitchFamily="49" charset="0"/>
                <a:sym typeface="Courier New" pitchFamily="49" charset="0"/>
              </a:rPr>
              <a:t>initial_angle</a:t>
            </a:r>
            <a:r>
              <a:rPr lang="en-US" sz="2800" dirty="0">
                <a:latin typeface="Courier New" pitchFamily="49" charset="0"/>
                <a:cs typeface="Courier New" pitchFamily="49" charset="0"/>
                <a:sym typeface="Courier New" pitchFamily="49" charset="0"/>
              </a:rPr>
              <a:t> = -40; %in degrees</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err="1">
                <a:latin typeface="Courier New" pitchFamily="49" charset="0"/>
                <a:cs typeface="Courier New" pitchFamily="49" charset="0"/>
                <a:sym typeface="Courier New" pitchFamily="49" charset="0"/>
              </a:rPr>
              <a:t>final_angle</a:t>
            </a:r>
            <a:r>
              <a:rPr lang="en-US" sz="2800" dirty="0">
                <a:latin typeface="Courier New" pitchFamily="49" charset="0"/>
                <a:cs typeface="Courier New" pitchFamily="49" charset="0"/>
                <a:sym typeface="Courier New" pitchFamily="49" charset="0"/>
              </a:rPr>
              <a:t> = 40;    %in degrees</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segments = 32;</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err="1">
                <a:latin typeface="Courier New" pitchFamily="49" charset="0"/>
                <a:cs typeface="Courier New" pitchFamily="49" charset="0"/>
                <a:sym typeface="Courier New" pitchFamily="49" charset="0"/>
              </a:rPr>
              <a:t>angle_increment</a:t>
            </a:r>
            <a:r>
              <a:rPr lang="en-US" sz="2800" dirty="0">
                <a:latin typeface="Courier New" pitchFamily="49" charset="0"/>
                <a:cs typeface="Courier New" pitchFamily="49" charset="0"/>
                <a:sym typeface="Courier New" pitchFamily="49" charset="0"/>
              </a:rPr>
              <a:t> = (</a:t>
            </a:r>
            <a:r>
              <a:rPr lang="en-US" sz="2800" dirty="0" err="1">
                <a:latin typeface="Courier New" pitchFamily="49" charset="0"/>
                <a:cs typeface="Courier New" pitchFamily="49" charset="0"/>
                <a:sym typeface="Courier New" pitchFamily="49" charset="0"/>
              </a:rPr>
              <a:t>initial_angle</a:t>
            </a:r>
            <a:r>
              <a:rPr lang="en-US" sz="2800" dirty="0">
                <a:latin typeface="Courier New" pitchFamily="49" charset="0"/>
                <a:cs typeface="Courier New" pitchFamily="49" charset="0"/>
                <a:sym typeface="Courier New" pitchFamily="49" charset="0"/>
              </a:rPr>
              <a:t> - </a:t>
            </a:r>
            <a:r>
              <a:rPr lang="en-US" sz="2800" dirty="0" err="1">
                <a:latin typeface="Courier New" pitchFamily="49" charset="0"/>
                <a:cs typeface="Courier New" pitchFamily="49" charset="0"/>
                <a:sym typeface="Courier New" pitchFamily="49" charset="0"/>
              </a:rPr>
              <a:t>final_angle</a:t>
            </a:r>
            <a:r>
              <a:rPr lang="en-US" sz="2800" dirty="0">
                <a:latin typeface="Courier New" pitchFamily="49" charset="0"/>
                <a:cs typeface="Courier New" pitchFamily="49" charset="0"/>
                <a:sym typeface="Courier New" pitchFamily="49" charset="0"/>
              </a:rPr>
              <a:t>)/segments * pi / 180;</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                % in radians</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err="1">
                <a:latin typeface="Courier New" pitchFamily="49" charset="0"/>
                <a:cs typeface="Courier New" pitchFamily="49" charset="0"/>
                <a:sym typeface="Courier New" pitchFamily="49" charset="0"/>
              </a:rPr>
              <a:t>lenseg</a:t>
            </a:r>
            <a:r>
              <a:rPr lang="en-US" sz="2800" dirty="0">
                <a:latin typeface="Courier New" pitchFamily="49" charset="0"/>
                <a:cs typeface="Courier New" pitchFamily="49" charset="0"/>
                <a:sym typeface="Courier New" pitchFamily="49" charset="0"/>
              </a:rPr>
              <a:t> = floor(length(</a:t>
            </a:r>
            <a:r>
              <a:rPr lang="en-US" sz="2800" dirty="0" err="1">
                <a:latin typeface="Courier New" pitchFamily="49" charset="0"/>
                <a:cs typeface="Courier New" pitchFamily="49" charset="0"/>
                <a:sym typeface="Courier New" pitchFamily="49" charset="0"/>
              </a:rPr>
              <a:t>monosound</a:t>
            </a:r>
            <a:r>
              <a:rPr lang="en-US" sz="2800" dirty="0">
                <a:latin typeface="Courier New" pitchFamily="49" charset="0"/>
                <a:cs typeface="Courier New" pitchFamily="49" charset="0"/>
                <a:sym typeface="Courier New" pitchFamily="49" charset="0"/>
              </a:rPr>
              <a:t>)/segments) - 1;</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pointer = 1;</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angle = </a:t>
            </a:r>
            <a:r>
              <a:rPr lang="en-US" sz="2800" dirty="0" err="1">
                <a:latin typeface="Courier New" pitchFamily="49" charset="0"/>
                <a:cs typeface="Courier New" pitchFamily="49" charset="0"/>
                <a:sym typeface="Courier New" pitchFamily="49" charset="0"/>
              </a:rPr>
              <a:t>initial_angle</a:t>
            </a:r>
            <a:r>
              <a:rPr lang="en-US" sz="2800" dirty="0">
                <a:latin typeface="Courier New" pitchFamily="49" charset="0"/>
                <a:cs typeface="Courier New" pitchFamily="49" charset="0"/>
                <a:sym typeface="Courier New" pitchFamily="49" charset="0"/>
              </a:rPr>
              <a:t> * pi / 180; %in radians</a:t>
            </a:r>
            <a:endParaRPr lang="en-US" sz="2800" dirty="0">
              <a:latin typeface="Courier New" pitchFamily="49" charset="0"/>
              <a:sym typeface="Courier New" pitchFamily="49" charset="0"/>
            </a:endParaRPr>
          </a:p>
          <a:p>
            <a:pPr marL="544513" indent="-487363" eaLnBrk="1" hangingPunct="1">
              <a:lnSpc>
                <a:spcPct val="80000"/>
              </a:lnSpc>
              <a:buNone/>
            </a:pP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for </a:t>
            </a:r>
            <a:r>
              <a:rPr lang="en-US" sz="2800" dirty="0" err="1">
                <a:latin typeface="Courier New" pitchFamily="49" charset="0"/>
                <a:cs typeface="Courier New" pitchFamily="49" charset="0"/>
                <a:sym typeface="Courier New" pitchFamily="49" charset="0"/>
              </a:rPr>
              <a:t>i</a:t>
            </a:r>
            <a:r>
              <a:rPr lang="en-US" sz="2800" dirty="0">
                <a:latin typeface="Courier New" pitchFamily="49" charset="0"/>
                <a:cs typeface="Courier New" pitchFamily="49" charset="0"/>
                <a:sym typeface="Courier New" pitchFamily="49" charset="0"/>
              </a:rPr>
              <a:t>=1:segments</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 A =[</a:t>
            </a:r>
            <a:r>
              <a:rPr lang="en-US" sz="2800" dirty="0" err="1">
                <a:latin typeface="Courier New" pitchFamily="49" charset="0"/>
                <a:cs typeface="Courier New" pitchFamily="49" charset="0"/>
                <a:sym typeface="Courier New" pitchFamily="49" charset="0"/>
              </a:rPr>
              <a:t>cos</a:t>
            </a:r>
            <a:r>
              <a:rPr lang="en-US" sz="2800" dirty="0">
                <a:latin typeface="Courier New" pitchFamily="49" charset="0"/>
                <a:cs typeface="Courier New" pitchFamily="49" charset="0"/>
                <a:sym typeface="Courier New" pitchFamily="49" charset="0"/>
              </a:rPr>
              <a:t>(angle), sin(angle); -sin(angle), </a:t>
            </a:r>
            <a:r>
              <a:rPr lang="en-US" sz="2800" dirty="0" err="1">
                <a:latin typeface="Courier New" pitchFamily="49" charset="0"/>
                <a:cs typeface="Courier New" pitchFamily="49" charset="0"/>
                <a:sym typeface="Courier New" pitchFamily="49" charset="0"/>
              </a:rPr>
              <a:t>cos</a:t>
            </a:r>
            <a:r>
              <a:rPr lang="en-US" sz="2800" dirty="0">
                <a:latin typeface="Courier New" pitchFamily="49" charset="0"/>
                <a:cs typeface="Courier New" pitchFamily="49" charset="0"/>
                <a:sym typeface="Courier New" pitchFamily="49" charset="0"/>
              </a:rPr>
              <a:t>(angle)];</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 x = [</a:t>
            </a:r>
            <a:r>
              <a:rPr lang="en-US" sz="2800" dirty="0" err="1">
                <a:latin typeface="Courier New" pitchFamily="49" charset="0"/>
                <a:cs typeface="Courier New" pitchFamily="49" charset="0"/>
                <a:sym typeface="Courier New" pitchFamily="49" charset="0"/>
              </a:rPr>
              <a:t>monosound</a:t>
            </a:r>
            <a:r>
              <a:rPr lang="en-US" sz="2800" dirty="0">
                <a:latin typeface="Courier New" pitchFamily="49" charset="0"/>
                <a:cs typeface="Courier New" pitchFamily="49" charset="0"/>
                <a:sym typeface="Courier New" pitchFamily="49" charset="0"/>
              </a:rPr>
              <a:t>(</a:t>
            </a:r>
            <a:r>
              <a:rPr lang="en-US" sz="2800" dirty="0" err="1">
                <a:latin typeface="Courier New" pitchFamily="49" charset="0"/>
                <a:cs typeface="Courier New" pitchFamily="49" charset="0"/>
                <a:sym typeface="Courier New" pitchFamily="49" charset="0"/>
              </a:rPr>
              <a:t>pointer:pointer+lenseg</a:t>
            </a:r>
            <a:r>
              <a:rPr lang="en-US" sz="2800" dirty="0">
                <a:latin typeface="Courier New" pitchFamily="49" charset="0"/>
                <a:cs typeface="Courier New" pitchFamily="49" charset="0"/>
                <a:sym typeface="Courier New" pitchFamily="49" charset="0"/>
              </a:rPr>
              <a:t>); </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      </a:t>
            </a:r>
            <a:r>
              <a:rPr lang="en-US" sz="2800" dirty="0" err="1">
                <a:latin typeface="Courier New" pitchFamily="49" charset="0"/>
                <a:cs typeface="Courier New" pitchFamily="49" charset="0"/>
                <a:sym typeface="Courier New" pitchFamily="49" charset="0"/>
              </a:rPr>
              <a:t>monosound</a:t>
            </a:r>
            <a:r>
              <a:rPr lang="en-US" sz="2800" dirty="0">
                <a:latin typeface="Courier New" pitchFamily="49" charset="0"/>
                <a:cs typeface="Courier New" pitchFamily="49" charset="0"/>
                <a:sym typeface="Courier New" pitchFamily="49" charset="0"/>
              </a:rPr>
              <a:t>(</a:t>
            </a:r>
            <a:r>
              <a:rPr lang="en-US" sz="2800" dirty="0" err="1">
                <a:latin typeface="Courier New" pitchFamily="49" charset="0"/>
                <a:cs typeface="Courier New" pitchFamily="49" charset="0"/>
                <a:sym typeface="Courier New" pitchFamily="49" charset="0"/>
              </a:rPr>
              <a:t>pointer:pointer+lenseg</a:t>
            </a:r>
            <a:r>
              <a:rPr lang="en-US" sz="2800" dirty="0">
                <a:latin typeface="Courier New" pitchFamily="49" charset="0"/>
                <a:cs typeface="Courier New" pitchFamily="49" charset="0"/>
                <a:sym typeface="Courier New" pitchFamily="49" charset="0"/>
              </a:rPr>
              <a:t>)];</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 y = [y, A * x];</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 angle = angle + </a:t>
            </a:r>
            <a:r>
              <a:rPr lang="en-US" sz="2800" dirty="0" err="1">
                <a:latin typeface="Courier New" pitchFamily="49" charset="0"/>
                <a:cs typeface="Courier New" pitchFamily="49" charset="0"/>
                <a:sym typeface="Courier New" pitchFamily="49" charset="0"/>
              </a:rPr>
              <a:t>angle_increment</a:t>
            </a:r>
            <a:r>
              <a:rPr lang="en-US" sz="2800" dirty="0">
                <a:latin typeface="Courier New" pitchFamily="49" charset="0"/>
                <a:cs typeface="Courier New" pitchFamily="49" charset="0"/>
                <a:sym typeface="Courier New" pitchFamily="49" charset="0"/>
              </a:rPr>
              <a:t>; pointer = pointer + </a:t>
            </a:r>
            <a:r>
              <a:rPr lang="en-US" sz="2800" dirty="0" err="1">
                <a:latin typeface="Courier New" pitchFamily="49" charset="0"/>
                <a:cs typeface="Courier New" pitchFamily="49" charset="0"/>
                <a:sym typeface="Courier New" pitchFamily="49" charset="0"/>
              </a:rPr>
              <a:t>lenseg</a:t>
            </a:r>
            <a:r>
              <a:rPr lang="en-US" sz="2800" dirty="0">
                <a:latin typeface="Courier New" pitchFamily="49" charset="0"/>
                <a:cs typeface="Courier New" pitchFamily="49" charset="0"/>
                <a:sym typeface="Courier New" pitchFamily="49" charset="0"/>
              </a:rPr>
              <a:t>;</a:t>
            </a:r>
            <a:endParaRPr lang="en-US" sz="2800" dirty="0">
              <a:latin typeface="Courier New" pitchFamily="49" charset="0"/>
              <a:sym typeface="Courier New" pitchFamily="49" charset="0"/>
            </a:endParaRPr>
          </a:p>
          <a:p>
            <a:pPr marL="544513" indent="-487363" eaLnBrk="1" hangingPunct="1">
              <a:lnSpc>
                <a:spcPct val="80000"/>
              </a:lnSpc>
              <a:buNone/>
            </a:pPr>
            <a:r>
              <a:rPr lang="en-US" sz="2800" dirty="0">
                <a:latin typeface="Courier New" pitchFamily="49" charset="0"/>
                <a:cs typeface="Courier New" pitchFamily="49" charset="0"/>
                <a:sym typeface="Courier New" pitchFamily="49" charset="0"/>
              </a:rPr>
              <a:t>end;</a:t>
            </a:r>
            <a:endParaRPr lang="en-US" sz="2800" dirty="0">
              <a:latin typeface="Courier New" pitchFamily="49" charset="0"/>
              <a:sym typeface="Courier New" pitchFamily="49"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1"/>
          <p:cNvSpPr>
            <a:spLocks noChangeShapeType="1"/>
          </p:cNvSpPr>
          <p:nvPr/>
        </p:nvSpPr>
        <p:spPr bwMode="auto">
          <a:xfrm>
            <a:off x="0" y="1087438"/>
            <a:ext cx="13004800" cy="1587"/>
          </a:xfrm>
          <a:prstGeom prst="line">
            <a:avLst/>
          </a:prstGeom>
          <a:noFill/>
          <a:ln w="57150">
            <a:solidFill>
              <a:srgbClr val="FF0000"/>
            </a:solidFill>
            <a:round/>
            <a:headEnd/>
            <a:tailEnd/>
          </a:ln>
        </p:spPr>
        <p:txBody>
          <a:bodyPr lIns="0" tIns="0" rIns="0" bIns="0"/>
          <a:lstStyle/>
          <a:p>
            <a:endParaRPr lang="en-US"/>
          </a:p>
        </p:txBody>
      </p:sp>
      <p:sp>
        <p:nvSpPr>
          <p:cNvPr id="34819" name="Rectangle 2"/>
          <p:cNvSpPr>
            <a:spLocks noGrp="1" noChangeArrowheads="1"/>
          </p:cNvSpPr>
          <p:nvPr>
            <p:ph type="title"/>
          </p:nvPr>
        </p:nvSpPr>
        <p:spPr/>
        <p:txBody>
          <a:bodyPr rIns="166398"/>
          <a:lstStyle/>
          <a:p>
            <a:pPr marL="57150" eaLnBrk="1" hangingPunct="1"/>
            <a:r>
              <a:rPr lang="en-US" sz="4400"/>
              <a:t>changing delay of signal over time</a:t>
            </a:r>
          </a:p>
        </p:txBody>
      </p:sp>
      <p:sp>
        <p:nvSpPr>
          <p:cNvPr id="34820" name="Rectangle 3"/>
          <p:cNvSpPr>
            <a:spLocks noGrp="1" noChangeArrowheads="1"/>
          </p:cNvSpPr>
          <p:nvPr>
            <p:ph type="body" idx="1"/>
          </p:nvPr>
        </p:nvSpPr>
        <p:spPr>
          <a:xfrm>
            <a:off x="665163" y="1132384"/>
            <a:ext cx="12339637" cy="8258175"/>
          </a:xfrm>
        </p:spPr>
        <p:txBody>
          <a:bodyPr rIns="166398"/>
          <a:lstStyle/>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Ts = 1/</a:t>
            </a:r>
            <a:r>
              <a:rPr lang="en-US" sz="3000" dirty="0" err="1">
                <a:latin typeface="Courier New" pitchFamily="49" charset="0"/>
                <a:cs typeface="Courier New" pitchFamily="49" charset="0"/>
                <a:sym typeface="Courier New" pitchFamily="49" charset="0"/>
              </a:rPr>
              <a:t>fs</a:t>
            </a:r>
            <a:r>
              <a:rPr lang="en-US" sz="3000" dirty="0">
                <a:latin typeface="Courier New" pitchFamily="49" charset="0"/>
                <a:cs typeface="Courier New" pitchFamily="49" charset="0"/>
                <a:sym typeface="Courier New" pitchFamily="49" charset="0"/>
              </a:rPr>
              <a:t>;</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%shift left to right</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delay = .001;   % in seconds</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shift = round(delay/Ts); %shift time in samples</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%right channel starts delayed by 1ms</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L = [zeros(shift*2+length(x),1)];</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R = [zeros(shift,1);</a:t>
            </a:r>
            <a:r>
              <a:rPr lang="en-US" sz="3000" dirty="0" err="1">
                <a:latin typeface="Courier New" pitchFamily="49" charset="0"/>
                <a:cs typeface="Courier New" pitchFamily="49" charset="0"/>
                <a:sym typeface="Courier New" pitchFamily="49" charset="0"/>
              </a:rPr>
              <a:t>x;zeros</a:t>
            </a:r>
            <a:r>
              <a:rPr lang="en-US" sz="3000" dirty="0">
                <a:latin typeface="Courier New" pitchFamily="49" charset="0"/>
                <a:cs typeface="Courier New" pitchFamily="49" charset="0"/>
                <a:sym typeface="Courier New" pitchFamily="49" charset="0"/>
              </a:rPr>
              <a:t>(shift,1)];</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N = length(L);</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err="1">
                <a:latin typeface="Courier New" pitchFamily="49" charset="0"/>
                <a:cs typeface="Courier New" pitchFamily="49" charset="0"/>
                <a:sym typeface="Courier New" pitchFamily="49" charset="0"/>
              </a:rPr>
              <a:t>samples_per_shift</a:t>
            </a:r>
            <a:r>
              <a:rPr lang="en-US" sz="3000" dirty="0">
                <a:latin typeface="Courier New" pitchFamily="49" charset="0"/>
                <a:cs typeface="Courier New" pitchFamily="49" charset="0"/>
                <a:sym typeface="Courier New" pitchFamily="49" charset="0"/>
              </a:rPr>
              <a:t> = round(N/(shift*2));</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err="1">
                <a:latin typeface="Courier New" pitchFamily="49" charset="0"/>
                <a:cs typeface="Courier New" pitchFamily="49" charset="0"/>
                <a:sym typeface="Courier New" pitchFamily="49" charset="0"/>
              </a:rPr>
              <a:t>x_index</a:t>
            </a:r>
            <a:r>
              <a:rPr lang="en-US" sz="3000" dirty="0">
                <a:latin typeface="Courier New" pitchFamily="49" charset="0"/>
                <a:cs typeface="Courier New" pitchFamily="49" charset="0"/>
                <a:sym typeface="Courier New" pitchFamily="49" charset="0"/>
              </a:rPr>
              <a:t> = 1;</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%insert extra samples at fixed intervals</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for(</a:t>
            </a:r>
            <a:r>
              <a:rPr lang="en-US" sz="3000" dirty="0" err="1">
                <a:latin typeface="Courier New" pitchFamily="49" charset="0"/>
                <a:cs typeface="Courier New" pitchFamily="49" charset="0"/>
                <a:sym typeface="Courier New" pitchFamily="49" charset="0"/>
              </a:rPr>
              <a:t>i</a:t>
            </a:r>
            <a:r>
              <a:rPr lang="en-US" sz="3000" dirty="0">
                <a:latin typeface="Courier New" pitchFamily="49" charset="0"/>
                <a:cs typeface="Courier New" pitchFamily="49" charset="0"/>
                <a:sym typeface="Courier New" pitchFamily="49" charset="0"/>
              </a:rPr>
              <a:t>=1:N)</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    L(</a:t>
            </a:r>
            <a:r>
              <a:rPr lang="en-US" sz="3000" dirty="0" err="1">
                <a:latin typeface="Courier New" pitchFamily="49" charset="0"/>
                <a:cs typeface="Courier New" pitchFamily="49" charset="0"/>
                <a:sym typeface="Courier New" pitchFamily="49" charset="0"/>
              </a:rPr>
              <a:t>i</a:t>
            </a:r>
            <a:r>
              <a:rPr lang="en-US" sz="3000" dirty="0">
                <a:latin typeface="Courier New" pitchFamily="49" charset="0"/>
                <a:cs typeface="Courier New" pitchFamily="49" charset="0"/>
                <a:sym typeface="Courier New" pitchFamily="49" charset="0"/>
              </a:rPr>
              <a:t>) = x(</a:t>
            </a:r>
            <a:r>
              <a:rPr lang="en-US" sz="3000" dirty="0" err="1">
                <a:latin typeface="Courier New" pitchFamily="49" charset="0"/>
                <a:cs typeface="Courier New" pitchFamily="49" charset="0"/>
                <a:sym typeface="Courier New" pitchFamily="49" charset="0"/>
              </a:rPr>
              <a:t>x_index</a:t>
            </a:r>
            <a:r>
              <a:rPr lang="en-US" sz="3000" dirty="0">
                <a:latin typeface="Courier New" pitchFamily="49" charset="0"/>
                <a:cs typeface="Courier New" pitchFamily="49" charset="0"/>
                <a:sym typeface="Courier New" pitchFamily="49" charset="0"/>
              </a:rPr>
              <a:t>);</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    if(mod(</a:t>
            </a:r>
            <a:r>
              <a:rPr lang="en-US" sz="3000" dirty="0" err="1">
                <a:latin typeface="Courier New" pitchFamily="49" charset="0"/>
                <a:cs typeface="Courier New" pitchFamily="49" charset="0"/>
                <a:sym typeface="Courier New" pitchFamily="49" charset="0"/>
              </a:rPr>
              <a:t>i,samples_per_shift</a:t>
            </a:r>
            <a:r>
              <a:rPr lang="en-US" sz="3000" dirty="0">
                <a:latin typeface="Courier New" pitchFamily="49" charset="0"/>
                <a:cs typeface="Courier New" pitchFamily="49" charset="0"/>
                <a:sym typeface="Courier New" pitchFamily="49" charset="0"/>
              </a:rPr>
              <a:t>) ~= 0)</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        </a:t>
            </a:r>
            <a:r>
              <a:rPr lang="en-US" sz="3000" dirty="0" err="1">
                <a:latin typeface="Courier New" pitchFamily="49" charset="0"/>
                <a:cs typeface="Courier New" pitchFamily="49" charset="0"/>
                <a:sym typeface="Courier New" pitchFamily="49" charset="0"/>
              </a:rPr>
              <a:t>x_index</a:t>
            </a:r>
            <a:r>
              <a:rPr lang="en-US" sz="3000" dirty="0">
                <a:latin typeface="Courier New" pitchFamily="49" charset="0"/>
                <a:cs typeface="Courier New" pitchFamily="49" charset="0"/>
                <a:sym typeface="Courier New" pitchFamily="49" charset="0"/>
              </a:rPr>
              <a:t> = </a:t>
            </a:r>
            <a:r>
              <a:rPr lang="en-US" sz="3000" dirty="0" err="1">
                <a:latin typeface="Courier New" pitchFamily="49" charset="0"/>
                <a:cs typeface="Courier New" pitchFamily="49" charset="0"/>
                <a:sym typeface="Courier New" pitchFamily="49" charset="0"/>
              </a:rPr>
              <a:t>x_index</a:t>
            </a:r>
            <a:r>
              <a:rPr lang="en-US" sz="3000" dirty="0">
                <a:latin typeface="Courier New" pitchFamily="49" charset="0"/>
                <a:cs typeface="Courier New" pitchFamily="49" charset="0"/>
                <a:sym typeface="Courier New" pitchFamily="49" charset="0"/>
              </a:rPr>
              <a:t> + 1;</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    end</a:t>
            </a:r>
            <a:endParaRPr lang="en-US" sz="3000" dirty="0">
              <a:latin typeface="Courier New" pitchFamily="49" charset="0"/>
              <a:sym typeface="Courier New" pitchFamily="49" charset="0"/>
            </a:endParaRPr>
          </a:p>
          <a:p>
            <a:pPr marL="544513" indent="-487363" eaLnBrk="1" hangingPunct="1">
              <a:lnSpc>
                <a:spcPct val="80000"/>
              </a:lnSpc>
              <a:buNone/>
            </a:pPr>
            <a:r>
              <a:rPr lang="en-US" sz="3000" dirty="0">
                <a:latin typeface="Courier New" pitchFamily="49" charset="0"/>
                <a:cs typeface="Courier New" pitchFamily="49" charset="0"/>
                <a:sym typeface="Courier New" pitchFamily="49" charset="0"/>
              </a:rPr>
              <a:t>end</a:t>
            </a:r>
            <a:endParaRPr lang="en-US" sz="3000" dirty="0">
              <a:latin typeface="Courier New" pitchFamily="49" charset="0"/>
              <a:sym typeface="Courier New" pitchFamily="49"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1"/>
          <p:cNvSpPr>
            <a:spLocks noChangeShapeType="1"/>
          </p:cNvSpPr>
          <p:nvPr/>
        </p:nvSpPr>
        <p:spPr bwMode="auto">
          <a:xfrm>
            <a:off x="0" y="1087438"/>
            <a:ext cx="13004800" cy="1587"/>
          </a:xfrm>
          <a:prstGeom prst="line">
            <a:avLst/>
          </a:prstGeom>
          <a:noFill/>
          <a:ln w="57150">
            <a:solidFill>
              <a:srgbClr val="FF0000"/>
            </a:solidFill>
            <a:round/>
            <a:headEnd/>
            <a:tailEnd/>
          </a:ln>
        </p:spPr>
        <p:txBody>
          <a:bodyPr lIns="0" tIns="0" rIns="0" bIns="0"/>
          <a:lstStyle/>
          <a:p>
            <a:endParaRPr lang="en-US"/>
          </a:p>
        </p:txBody>
      </p:sp>
      <p:sp>
        <p:nvSpPr>
          <p:cNvPr id="35843" name="Rectangle 2"/>
          <p:cNvSpPr>
            <a:spLocks noGrp="1" noChangeArrowheads="1"/>
          </p:cNvSpPr>
          <p:nvPr>
            <p:ph type="title"/>
          </p:nvPr>
        </p:nvSpPr>
        <p:spPr/>
        <p:txBody>
          <a:bodyPr rIns="166398"/>
          <a:lstStyle/>
          <a:p>
            <a:pPr marL="57150" eaLnBrk="1" hangingPunct="1"/>
            <a:r>
              <a:rPr lang="en-US" sz="4400"/>
              <a:t>Crossfading between left and right</a:t>
            </a:r>
          </a:p>
        </p:txBody>
      </p:sp>
      <p:sp>
        <p:nvSpPr>
          <p:cNvPr id="35844" name="Rectangle 3"/>
          <p:cNvSpPr>
            <a:spLocks noGrp="1" noChangeArrowheads="1"/>
          </p:cNvSpPr>
          <p:nvPr>
            <p:ph type="body" idx="1"/>
          </p:nvPr>
        </p:nvSpPr>
        <p:spPr>
          <a:xfrm>
            <a:off x="561975" y="1290638"/>
            <a:ext cx="12442825" cy="8462962"/>
          </a:xfrm>
        </p:spPr>
        <p:txBody>
          <a:bodyPr rIns="166398"/>
          <a:lstStyle/>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Ts = 1/</a:t>
            </a:r>
            <a:r>
              <a:rPr lang="en-US" sz="3600" dirty="0" err="1">
                <a:latin typeface="Courier New" pitchFamily="49" charset="0"/>
                <a:cs typeface="Courier New" pitchFamily="49" charset="0"/>
                <a:sym typeface="Courier New" pitchFamily="49" charset="0"/>
              </a:rPr>
              <a:t>fs</a:t>
            </a:r>
            <a:r>
              <a:rPr lang="en-US" sz="3600" dirty="0">
                <a:latin typeface="Courier New" pitchFamily="49" charset="0"/>
                <a:cs typeface="Courier New" pitchFamily="49" charset="0"/>
                <a:sym typeface="Courier New" pitchFamily="49" charset="0"/>
              </a:rPr>
              <a:t>;</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err="1">
                <a:latin typeface="Courier New" pitchFamily="49" charset="0"/>
                <a:cs typeface="Courier New" pitchFamily="49" charset="0"/>
                <a:sym typeface="Courier New" pitchFamily="49" charset="0"/>
              </a:rPr>
              <a:t>sweepfreq</a:t>
            </a:r>
            <a:r>
              <a:rPr lang="en-US" sz="3600" dirty="0">
                <a:latin typeface="Courier New" pitchFamily="49" charset="0"/>
                <a:cs typeface="Courier New" pitchFamily="49" charset="0"/>
                <a:sym typeface="Courier New" pitchFamily="49" charset="0"/>
              </a:rPr>
              <a:t> = .5;   %sweep frequency in Hz</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u = [2^(-1/2);2^(-1/2)];</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g = zeros(2,length(x));</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L = zeros(1,length(x));</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R = L;</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%exponents change from 0 to 3</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for(n = 1:length(x))</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    </a:t>
            </a:r>
            <a:r>
              <a:rPr lang="en-US" sz="3600" dirty="0" err="1">
                <a:latin typeface="Courier New" pitchFamily="49" charset="0"/>
                <a:cs typeface="Courier New" pitchFamily="49" charset="0"/>
                <a:sym typeface="Courier New" pitchFamily="49" charset="0"/>
              </a:rPr>
              <a:t>exL</a:t>
            </a:r>
            <a:r>
              <a:rPr lang="en-US" sz="3600" dirty="0">
                <a:latin typeface="Courier New" pitchFamily="49" charset="0"/>
                <a:cs typeface="Courier New" pitchFamily="49" charset="0"/>
                <a:sym typeface="Courier New" pitchFamily="49" charset="0"/>
              </a:rPr>
              <a:t> = 1.5*(1+sin(2</a:t>
            </a:r>
            <a:r>
              <a:rPr lang="en-US" sz="3600" dirty="0">
                <a:latin typeface="Symbol" pitchFamily="18" charset="2"/>
                <a:ea typeface="Symbol" pitchFamily="18" charset="2"/>
                <a:cs typeface="Symbol" pitchFamily="18" charset="2"/>
                <a:sym typeface="Symbol" pitchFamily="18" charset="2"/>
              </a:rPr>
              <a:t>π</a:t>
            </a:r>
            <a:r>
              <a:rPr lang="en-US" sz="3600" dirty="0">
                <a:latin typeface="Courier New" pitchFamily="49" charset="0"/>
                <a:cs typeface="Courier New" pitchFamily="49" charset="0"/>
                <a:sym typeface="Courier New" pitchFamily="49" charset="0"/>
              </a:rPr>
              <a:t>n*</a:t>
            </a:r>
            <a:r>
              <a:rPr lang="en-US" sz="3600" dirty="0" err="1">
                <a:latin typeface="Courier New" pitchFamily="49" charset="0"/>
                <a:cs typeface="Courier New" pitchFamily="49" charset="0"/>
                <a:sym typeface="Courier New" pitchFamily="49" charset="0"/>
              </a:rPr>
              <a:t>sweepfreq</a:t>
            </a:r>
            <a:r>
              <a:rPr lang="en-US" sz="3600" dirty="0">
                <a:latin typeface="Courier New" pitchFamily="49" charset="0"/>
                <a:cs typeface="Courier New" pitchFamily="49" charset="0"/>
                <a:sym typeface="Courier New" pitchFamily="49" charset="0"/>
              </a:rPr>
              <a:t>/</a:t>
            </a:r>
            <a:r>
              <a:rPr lang="en-US" sz="3600" dirty="0" err="1">
                <a:latin typeface="Courier New" pitchFamily="49" charset="0"/>
                <a:cs typeface="Courier New" pitchFamily="49" charset="0"/>
                <a:sym typeface="Courier New" pitchFamily="49" charset="0"/>
              </a:rPr>
              <a:t>fs</a:t>
            </a:r>
            <a:r>
              <a:rPr lang="en-US" sz="3600" dirty="0">
                <a:latin typeface="Courier New" pitchFamily="49" charset="0"/>
                <a:cs typeface="Courier New" pitchFamily="49" charset="0"/>
                <a:sym typeface="Courier New" pitchFamily="49" charset="0"/>
              </a:rPr>
              <a:t>));</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    </a:t>
            </a:r>
            <a:r>
              <a:rPr lang="en-US" sz="3600" dirty="0" err="1">
                <a:latin typeface="Courier New" pitchFamily="49" charset="0"/>
                <a:cs typeface="Courier New" pitchFamily="49" charset="0"/>
                <a:sym typeface="Courier New" pitchFamily="49" charset="0"/>
              </a:rPr>
              <a:t>exR</a:t>
            </a:r>
            <a:r>
              <a:rPr lang="en-US" sz="3600" dirty="0">
                <a:latin typeface="Courier New" pitchFamily="49" charset="0"/>
                <a:cs typeface="Courier New" pitchFamily="49" charset="0"/>
                <a:sym typeface="Courier New" pitchFamily="49" charset="0"/>
              </a:rPr>
              <a:t> = 3 - </a:t>
            </a:r>
            <a:r>
              <a:rPr lang="en-US" sz="3600" dirty="0" err="1">
                <a:latin typeface="Courier New" pitchFamily="49" charset="0"/>
                <a:cs typeface="Courier New" pitchFamily="49" charset="0"/>
                <a:sym typeface="Courier New" pitchFamily="49" charset="0"/>
              </a:rPr>
              <a:t>exL</a:t>
            </a:r>
            <a:r>
              <a:rPr lang="en-US" sz="3600" dirty="0">
                <a:latin typeface="Courier New" pitchFamily="49" charset="0"/>
                <a:cs typeface="Courier New" pitchFamily="49" charset="0"/>
                <a:sym typeface="Courier New" pitchFamily="49" charset="0"/>
              </a:rPr>
              <a:t>;</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    L(n) = x(n)*10</a:t>
            </a:r>
            <a:r>
              <a:rPr lang="en-US" sz="3600" baseline="31000" dirty="0">
                <a:latin typeface="Courier New" pitchFamily="49" charset="0"/>
                <a:cs typeface="Courier New" pitchFamily="49" charset="0"/>
                <a:sym typeface="Courier New" pitchFamily="49" charset="0"/>
              </a:rPr>
              <a:t>-exL</a:t>
            </a:r>
            <a:r>
              <a:rPr lang="en-US" sz="3600" dirty="0">
                <a:latin typeface="Courier New" pitchFamily="49" charset="0"/>
                <a:cs typeface="Courier New" pitchFamily="49" charset="0"/>
                <a:sym typeface="Courier New" pitchFamily="49" charset="0"/>
              </a:rPr>
              <a:t>;</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    R(n) = x(n)*10</a:t>
            </a:r>
            <a:r>
              <a:rPr lang="en-US" sz="3600" baseline="31000" dirty="0">
                <a:latin typeface="Courier New" pitchFamily="49" charset="0"/>
                <a:cs typeface="Courier New" pitchFamily="49" charset="0"/>
                <a:sym typeface="Courier New" pitchFamily="49" charset="0"/>
              </a:rPr>
              <a:t>-exR</a:t>
            </a:r>
            <a:r>
              <a:rPr lang="en-US" sz="3600" dirty="0">
                <a:latin typeface="Courier New" pitchFamily="49" charset="0"/>
                <a:cs typeface="Courier New" pitchFamily="49" charset="0"/>
                <a:sym typeface="Courier New" pitchFamily="49" charset="0"/>
              </a:rPr>
              <a:t>;</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end</a:t>
            </a:r>
            <a:endParaRPr lang="en-US" sz="3600" dirty="0">
              <a:latin typeface="Courier New" pitchFamily="49" charset="0"/>
              <a:sym typeface="Courier New" pitchFamily="49" charset="0"/>
            </a:endParaRPr>
          </a:p>
          <a:p>
            <a:pPr marL="544513" indent="-487363" eaLnBrk="1" hangingPunct="1">
              <a:lnSpc>
                <a:spcPct val="80000"/>
              </a:lnSpc>
              <a:buNone/>
            </a:pPr>
            <a:r>
              <a:rPr lang="en-US" sz="3600" dirty="0">
                <a:latin typeface="Courier New" pitchFamily="49" charset="0"/>
                <a:cs typeface="Courier New" pitchFamily="49" charset="0"/>
                <a:sym typeface="Courier New" pitchFamily="49" charset="0"/>
              </a:rPr>
              <a:t>y = [L',R'];</a:t>
            </a:r>
            <a:endParaRPr lang="en-US" sz="3600" dirty="0">
              <a:latin typeface="Courier New" pitchFamily="49" charset="0"/>
              <a:sym typeface="Courier New" pitchFamily="49" charset="0"/>
            </a:endParaRP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t top no logo">
  <a:themeElements>
    <a:clrScheme name="Title at top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t top no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t top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amp; Bullets no logo">
  <a:themeElements>
    <a:clrScheme name="Title &amp; Bullets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no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Bullet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s copy">
  <a:themeElements>
    <a:clrScheme name="Title &amp; Bullets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cop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mp; Bullets copy 1">
  <a:themeElements>
    <a:clrScheme name="Title &amp; Bullets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copy 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amp; Bullets copy 2">
  <a:themeElements>
    <a:clrScheme name="Title &amp; Bullets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copy 2">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amp; Bullets copy 3">
  <a:themeElements>
    <a:clrScheme name="Title &amp; Bullets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copy 3">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itle &amp; Bullets 2col">
  <a:themeElements>
    <a:clrScheme name="Title &amp; Bullets 2co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2col">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2co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t top">
  <a:themeElements>
    <a:clrScheme name="Title at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t top">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t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0</TotalTime>
  <Pages>0</Pages>
  <Words>2923</Words>
  <Characters>0</Characters>
  <Application>Microsoft Office PowerPoint</Application>
  <PresentationFormat>Custom</PresentationFormat>
  <Lines>0</Lines>
  <Paragraphs>227</Paragraphs>
  <Slides>26</Slides>
  <Notes>18</Notes>
  <HiddenSlides>0</HiddenSlides>
  <MMClips>0</MMClips>
  <ScaleCrop>false</ScaleCrop>
  <HeadingPairs>
    <vt:vector size="8" baseType="variant">
      <vt:variant>
        <vt:lpstr>Fonts Used</vt:lpstr>
      </vt:variant>
      <vt:variant>
        <vt:i4>8</vt:i4>
      </vt:variant>
      <vt:variant>
        <vt:lpstr>Theme</vt:lpstr>
      </vt:variant>
      <vt:variant>
        <vt:i4>12</vt:i4>
      </vt:variant>
      <vt:variant>
        <vt:lpstr>Embedded OLE Servers</vt:lpstr>
      </vt:variant>
      <vt:variant>
        <vt:i4>2</vt:i4>
      </vt:variant>
      <vt:variant>
        <vt:lpstr>Slide Titles</vt:lpstr>
      </vt:variant>
      <vt:variant>
        <vt:i4>26</vt:i4>
      </vt:variant>
    </vt:vector>
  </HeadingPairs>
  <TitlesOfParts>
    <vt:vector size="48" baseType="lpstr">
      <vt:lpstr>Arial</vt:lpstr>
      <vt:lpstr>Arial Unicode MS</vt:lpstr>
      <vt:lpstr>Corbel</vt:lpstr>
      <vt:lpstr>Courier New</vt:lpstr>
      <vt:lpstr>Gill Sans</vt:lpstr>
      <vt:lpstr>Lucida Grande</vt:lpstr>
      <vt:lpstr>Symbol</vt:lpstr>
      <vt:lpstr>Wingdings</vt:lpstr>
      <vt:lpstr>Title &amp; Subtitle</vt:lpstr>
      <vt:lpstr>Title &amp; Bullets</vt:lpstr>
      <vt:lpstr>1_Title &amp; Bullets</vt:lpstr>
      <vt:lpstr>Title &amp; Bullets copy</vt:lpstr>
      <vt:lpstr>Title &amp; Bullets copy 1</vt:lpstr>
      <vt:lpstr>Title &amp; Bullets copy 2</vt:lpstr>
      <vt:lpstr>Title &amp; Bullets copy 3</vt:lpstr>
      <vt:lpstr>Title &amp; Bullets 2col</vt:lpstr>
      <vt:lpstr>Title at top</vt:lpstr>
      <vt:lpstr>Title at top no logo</vt:lpstr>
      <vt:lpstr>Title &amp; Bullets no logo</vt:lpstr>
      <vt:lpstr>Blank</vt:lpstr>
      <vt:lpstr>Sound Recorder Document</vt:lpstr>
      <vt:lpstr>Equation</vt:lpstr>
      <vt:lpstr>Head shadowing and ITD</vt:lpstr>
      <vt:lpstr>Delay time of first pinna echo</vt:lpstr>
      <vt:lpstr>Structural model</vt:lpstr>
      <vt:lpstr>Azimuth</vt:lpstr>
      <vt:lpstr>Elevation</vt:lpstr>
      <vt:lpstr>Code</vt:lpstr>
      <vt:lpstr>Rotation matrix</vt:lpstr>
      <vt:lpstr>changing delay of signal over time</vt:lpstr>
      <vt:lpstr>Crossfading between left and right</vt:lpstr>
      <vt:lpstr>Change amplitude over time using rotation matrix</vt:lpstr>
      <vt:lpstr>Head Shadow and ITD code</vt:lpstr>
      <vt:lpstr>The Dolby Evolution</vt:lpstr>
      <vt:lpstr>ITU Recommended 5.1</vt:lpstr>
      <vt:lpstr>5.1 Recording Arrays</vt:lpstr>
      <vt:lpstr>Surround Decca Tree</vt:lpstr>
      <vt:lpstr>7.1 Speaker Layout</vt:lpstr>
      <vt:lpstr>Improvement over 5.1</vt:lpstr>
      <vt:lpstr>3D7.1</vt:lpstr>
      <vt:lpstr>3D7.1 Picture</vt:lpstr>
      <vt:lpstr>Ambisonics</vt:lpstr>
      <vt:lpstr>Higher Orders</vt:lpstr>
      <vt:lpstr>Recording Ambisonics</vt:lpstr>
      <vt:lpstr>The Eigenmike</vt:lpstr>
      <vt:lpstr>Vector Base Amplitude Panning</vt:lpstr>
      <vt:lpstr>Wave Field Synthesis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Josh Reiss</dc:creator>
  <cp:lastModifiedBy>Joshua Reiss</cp:lastModifiedBy>
  <cp:revision>19</cp:revision>
  <dcterms:modified xsi:type="dcterms:W3CDTF">2023-12-02T13:17:56Z</dcterms:modified>
</cp:coreProperties>
</file>